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3"/>
  </p:notesMasterIdLst>
  <p:sldIdLst>
    <p:sldId id="256" r:id="rId2"/>
    <p:sldId id="479" r:id="rId3"/>
    <p:sldId id="483" r:id="rId4"/>
    <p:sldId id="477" r:id="rId5"/>
    <p:sldId id="480" r:id="rId6"/>
    <p:sldId id="478" r:id="rId7"/>
    <p:sldId id="482" r:id="rId8"/>
    <p:sldId id="484" r:id="rId9"/>
    <p:sldId id="486" r:id="rId10"/>
    <p:sldId id="487" r:id="rId11"/>
    <p:sldId id="488" r:id="rId12"/>
    <p:sldId id="489" r:id="rId13"/>
    <p:sldId id="485" r:id="rId14"/>
    <p:sldId id="491" r:id="rId15"/>
    <p:sldId id="492" r:id="rId16"/>
    <p:sldId id="495" r:id="rId17"/>
    <p:sldId id="490" r:id="rId18"/>
    <p:sldId id="493" r:id="rId19"/>
    <p:sldId id="494" r:id="rId20"/>
    <p:sldId id="461" r:id="rId21"/>
    <p:sldId id="462" r:id="rId22"/>
    <p:sldId id="463" r:id="rId23"/>
    <p:sldId id="466" r:id="rId24"/>
    <p:sldId id="459" r:id="rId25"/>
    <p:sldId id="464" r:id="rId26"/>
    <p:sldId id="468" r:id="rId27"/>
    <p:sldId id="474" r:id="rId28"/>
    <p:sldId id="475" r:id="rId29"/>
    <p:sldId id="476" r:id="rId30"/>
    <p:sldId id="473" r:id="rId31"/>
    <p:sldId id="469" r:id="rId32"/>
    <p:sldId id="470" r:id="rId33"/>
    <p:sldId id="471" r:id="rId34"/>
    <p:sldId id="472" r:id="rId35"/>
    <p:sldId id="465" r:id="rId36"/>
    <p:sldId id="467" r:id="rId37"/>
    <p:sldId id="451" r:id="rId38"/>
    <p:sldId id="449" r:id="rId39"/>
    <p:sldId id="450" r:id="rId40"/>
    <p:sldId id="453" r:id="rId41"/>
    <p:sldId id="452" r:id="rId42"/>
    <p:sldId id="454" r:id="rId43"/>
    <p:sldId id="458" r:id="rId44"/>
    <p:sldId id="457" r:id="rId45"/>
    <p:sldId id="456" r:id="rId46"/>
    <p:sldId id="455" r:id="rId47"/>
    <p:sldId id="447" r:id="rId48"/>
    <p:sldId id="435" r:id="rId49"/>
    <p:sldId id="439" r:id="rId50"/>
    <p:sldId id="436" r:id="rId51"/>
    <p:sldId id="441" r:id="rId52"/>
    <p:sldId id="437" r:id="rId53"/>
    <p:sldId id="438" r:id="rId54"/>
    <p:sldId id="443" r:id="rId55"/>
    <p:sldId id="442" r:id="rId56"/>
    <p:sldId id="440" r:id="rId57"/>
    <p:sldId id="444" r:id="rId58"/>
    <p:sldId id="445" r:id="rId59"/>
    <p:sldId id="446" r:id="rId60"/>
    <p:sldId id="418" r:id="rId61"/>
    <p:sldId id="419" r:id="rId62"/>
    <p:sldId id="423" r:id="rId63"/>
    <p:sldId id="422" r:id="rId64"/>
    <p:sldId id="425" r:id="rId65"/>
    <p:sldId id="426" r:id="rId66"/>
    <p:sldId id="431" r:id="rId67"/>
    <p:sldId id="427" r:id="rId68"/>
    <p:sldId id="429" r:id="rId69"/>
    <p:sldId id="434" r:id="rId70"/>
    <p:sldId id="432" r:id="rId71"/>
    <p:sldId id="428" r:id="rId72"/>
    <p:sldId id="430" r:id="rId73"/>
    <p:sldId id="421" r:id="rId74"/>
    <p:sldId id="433" r:id="rId75"/>
    <p:sldId id="393" r:id="rId76"/>
    <p:sldId id="420" r:id="rId77"/>
    <p:sldId id="394" r:id="rId78"/>
    <p:sldId id="395" r:id="rId79"/>
    <p:sldId id="397" r:id="rId80"/>
    <p:sldId id="398" r:id="rId81"/>
    <p:sldId id="399" r:id="rId82"/>
    <p:sldId id="402" r:id="rId83"/>
    <p:sldId id="403" r:id="rId84"/>
    <p:sldId id="405" r:id="rId85"/>
    <p:sldId id="406" r:id="rId86"/>
    <p:sldId id="392" r:id="rId87"/>
    <p:sldId id="404" r:id="rId88"/>
    <p:sldId id="400" r:id="rId89"/>
    <p:sldId id="407" r:id="rId90"/>
    <p:sldId id="408" r:id="rId91"/>
    <p:sldId id="409" r:id="rId92"/>
    <p:sldId id="410" r:id="rId93"/>
    <p:sldId id="413" r:id="rId94"/>
    <p:sldId id="414" r:id="rId95"/>
    <p:sldId id="417" r:id="rId96"/>
    <p:sldId id="411" r:id="rId97"/>
    <p:sldId id="415" r:id="rId98"/>
    <p:sldId id="401" r:id="rId99"/>
    <p:sldId id="384" r:id="rId100"/>
    <p:sldId id="386" r:id="rId101"/>
    <p:sldId id="387" r:id="rId102"/>
    <p:sldId id="389" r:id="rId103"/>
    <p:sldId id="348" r:id="rId104"/>
    <p:sldId id="391" r:id="rId105"/>
    <p:sldId id="390" r:id="rId106"/>
    <p:sldId id="383" r:id="rId107"/>
    <p:sldId id="357" r:id="rId108"/>
    <p:sldId id="350" r:id="rId109"/>
    <p:sldId id="287" r:id="rId110"/>
    <p:sldId id="347" r:id="rId111"/>
    <p:sldId id="351" r:id="rId112"/>
    <p:sldId id="346" r:id="rId113"/>
    <p:sldId id="349" r:id="rId114"/>
    <p:sldId id="345" r:id="rId115"/>
    <p:sldId id="352" r:id="rId116"/>
    <p:sldId id="353" r:id="rId117"/>
    <p:sldId id="354" r:id="rId118"/>
    <p:sldId id="355" r:id="rId119"/>
    <p:sldId id="356" r:id="rId120"/>
    <p:sldId id="358" r:id="rId121"/>
    <p:sldId id="359" r:id="rId122"/>
    <p:sldId id="360" r:id="rId123"/>
    <p:sldId id="361" r:id="rId124"/>
    <p:sldId id="362" r:id="rId125"/>
    <p:sldId id="367" r:id="rId126"/>
    <p:sldId id="363" r:id="rId127"/>
    <p:sldId id="364" r:id="rId128"/>
    <p:sldId id="365" r:id="rId129"/>
    <p:sldId id="366" r:id="rId130"/>
    <p:sldId id="368" r:id="rId131"/>
    <p:sldId id="369" r:id="rId132"/>
    <p:sldId id="371" r:id="rId133"/>
    <p:sldId id="372" r:id="rId134"/>
    <p:sldId id="370" r:id="rId135"/>
    <p:sldId id="373" r:id="rId136"/>
    <p:sldId id="374" r:id="rId137"/>
    <p:sldId id="378" r:id="rId138"/>
    <p:sldId id="379" r:id="rId139"/>
    <p:sldId id="375" r:id="rId140"/>
    <p:sldId id="377" r:id="rId141"/>
    <p:sldId id="376" r:id="rId142"/>
    <p:sldId id="382" r:id="rId143"/>
    <p:sldId id="381" r:id="rId144"/>
    <p:sldId id="380" r:id="rId145"/>
    <p:sldId id="343" r:id="rId146"/>
    <p:sldId id="296" r:id="rId147"/>
    <p:sldId id="344" r:id="rId148"/>
    <p:sldId id="328" r:id="rId149"/>
    <p:sldId id="329" r:id="rId150"/>
    <p:sldId id="331" r:id="rId151"/>
    <p:sldId id="330" r:id="rId152"/>
    <p:sldId id="332" r:id="rId153"/>
    <p:sldId id="336" r:id="rId154"/>
    <p:sldId id="333" r:id="rId155"/>
    <p:sldId id="337" r:id="rId156"/>
    <p:sldId id="334" r:id="rId157"/>
    <p:sldId id="338" r:id="rId158"/>
    <p:sldId id="335" r:id="rId159"/>
    <p:sldId id="339" r:id="rId160"/>
    <p:sldId id="340" r:id="rId161"/>
    <p:sldId id="341" r:id="rId162"/>
    <p:sldId id="324" r:id="rId163"/>
    <p:sldId id="322" r:id="rId164"/>
    <p:sldId id="302" r:id="rId165"/>
    <p:sldId id="313" r:id="rId166"/>
    <p:sldId id="323" r:id="rId167"/>
    <p:sldId id="304" r:id="rId168"/>
    <p:sldId id="305" r:id="rId169"/>
    <p:sldId id="303" r:id="rId170"/>
    <p:sldId id="306" r:id="rId171"/>
    <p:sldId id="307" r:id="rId172"/>
    <p:sldId id="308" r:id="rId173"/>
    <p:sldId id="317" r:id="rId174"/>
    <p:sldId id="288" r:id="rId175"/>
    <p:sldId id="310" r:id="rId176"/>
    <p:sldId id="312" r:id="rId177"/>
    <p:sldId id="309" r:id="rId178"/>
    <p:sldId id="311" r:id="rId179"/>
    <p:sldId id="314" r:id="rId180"/>
    <p:sldId id="316" r:id="rId181"/>
    <p:sldId id="315" r:id="rId182"/>
    <p:sldId id="318" r:id="rId183"/>
    <p:sldId id="321" r:id="rId184"/>
    <p:sldId id="291" r:id="rId185"/>
    <p:sldId id="263" r:id="rId186"/>
    <p:sldId id="272" r:id="rId187"/>
    <p:sldId id="273" r:id="rId188"/>
    <p:sldId id="292" r:id="rId189"/>
    <p:sldId id="274" r:id="rId190"/>
    <p:sldId id="293" r:id="rId191"/>
    <p:sldId id="275" r:id="rId192"/>
    <p:sldId id="276" r:id="rId193"/>
    <p:sldId id="277" r:id="rId194"/>
    <p:sldId id="297" r:id="rId195"/>
    <p:sldId id="279" r:id="rId196"/>
    <p:sldId id="278" r:id="rId197"/>
    <p:sldId id="280" r:id="rId198"/>
    <p:sldId id="281" r:id="rId199"/>
    <p:sldId id="282" r:id="rId200"/>
    <p:sldId id="283" r:id="rId201"/>
    <p:sldId id="294" r:id="rId202"/>
    <p:sldId id="284" r:id="rId203"/>
    <p:sldId id="298" r:id="rId204"/>
    <p:sldId id="299" r:id="rId205"/>
    <p:sldId id="289" r:id="rId206"/>
    <p:sldId id="295" r:id="rId207"/>
    <p:sldId id="285" r:id="rId208"/>
    <p:sldId id="286" r:id="rId209"/>
    <p:sldId id="290" r:id="rId210"/>
    <p:sldId id="301" r:id="rId211"/>
    <p:sldId id="300" r:id="rId212"/>
  </p:sldIdLst>
  <p:sldSz cx="9144000" cy="6858000" type="screen4x3"/>
  <p:notesSz cx="9928225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2432">
          <p15:clr>
            <a:srgbClr val="A4A3A4"/>
          </p15:clr>
        </p15:guide>
        <p15:guide id="5" orient="horz" pos="3748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521">
          <p15:clr>
            <a:srgbClr val="A4A3A4"/>
          </p15:clr>
        </p15:guide>
        <p15:guide id="8" pos="567">
          <p15:clr>
            <a:srgbClr val="A4A3A4"/>
          </p15:clr>
        </p15:guide>
        <p15:guide id="9" pos="204">
          <p15:clr>
            <a:srgbClr val="A4A3A4"/>
          </p15:clr>
        </p15:guide>
        <p15:guide id="10" pos="5511">
          <p15:clr>
            <a:srgbClr val="A4A3A4"/>
          </p15:clr>
        </p15:guide>
        <p15:guide id="11" pos="4241">
          <p15:clr>
            <a:srgbClr val="A4A3A4"/>
          </p15:clr>
        </p15:guide>
        <p15:guide id="12" pos="4468">
          <p15:clr>
            <a:srgbClr val="A4A3A4"/>
          </p15:clr>
        </p15:guide>
        <p15:guide id="13" pos="793">
          <p15:clr>
            <a:srgbClr val="A4A3A4"/>
          </p15:clr>
        </p15:guide>
        <p15:guide id="14" pos="2154">
          <p15:clr>
            <a:srgbClr val="A4A3A4"/>
          </p15:clr>
        </p15:guide>
        <p15:guide id="15" pos="1791">
          <p15:clr>
            <a:srgbClr val="A4A3A4"/>
          </p15:clr>
        </p15:guide>
        <p15:guide id="16" pos="3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9" roundtripDataSignature="AMtx7mjNaKcZ47FLsoi+899dSThNXCJy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0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507" y="58"/>
      </p:cViewPr>
      <p:guideLst>
        <p:guide orient="horz" pos="1480"/>
        <p:guide orient="horz" pos="799"/>
        <p:guide orient="horz" pos="436"/>
        <p:guide orient="horz" pos="2432"/>
        <p:guide orient="horz" pos="3748"/>
        <p:guide orient="horz" pos="1026"/>
        <p:guide orient="horz" pos="3521"/>
        <p:guide pos="567"/>
        <p:guide pos="204"/>
        <p:guide pos="5511"/>
        <p:guide pos="4241"/>
        <p:guide pos="4468"/>
        <p:guide pos="793"/>
        <p:guide pos="2154"/>
        <p:guide pos="1791"/>
        <p:guide pos="39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03682" cy="34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2729" y="1"/>
            <a:ext cx="4303682" cy="34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306" cy="305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7117"/>
            <a:ext cx="4303682" cy="33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682" cy="33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306" cy="305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2531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668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0729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7992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0973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3541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4354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8948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6707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4369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59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1830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2966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935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46998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6515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21852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246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9766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2231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496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67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3484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86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4012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1616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614751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Domain </a:t>
            </a:r>
            <a:r>
              <a:rPr lang="de-DE" dirty="0" err="1"/>
              <a:t>knowledge</a:t>
            </a:r>
            <a:r>
              <a:rPr lang="de-DE" dirty="0"/>
              <a:t> and external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36188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7439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6362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313791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1366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9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94645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5954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53955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4270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12398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4922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617818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5677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9366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274578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087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323404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70282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96607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6468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816085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7167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720747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132927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1307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46873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812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4448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813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48684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12903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78603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485808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71042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67640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1995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Domain </a:t>
            </a:r>
            <a:r>
              <a:rPr lang="de-DE" dirty="0" err="1"/>
              <a:t>knowledge</a:t>
            </a:r>
            <a:r>
              <a:rPr lang="de-DE" dirty="0"/>
              <a:t> and external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42694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393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1026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75712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07614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73643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7476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18374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6210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12178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8466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30771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974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16858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30889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185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gaskets</a:t>
            </a:r>
            <a:r>
              <a:rPr lang="de-DE" dirty="0"/>
              <a:t> and </a:t>
            </a:r>
            <a:r>
              <a:rPr lang="de-DE" dirty="0" err="1"/>
              <a:t>stuff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-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examination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offers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.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and play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76488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3463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3985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52962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4140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1476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gaskets</a:t>
            </a:r>
            <a:r>
              <a:rPr lang="de-DE" dirty="0"/>
              <a:t> and </a:t>
            </a:r>
            <a:r>
              <a:rPr lang="de-DE" dirty="0" err="1"/>
              <a:t>stuff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-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examination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offers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.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and play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63998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308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65570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00393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67760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gaskets</a:t>
            </a:r>
            <a:r>
              <a:rPr lang="de-DE" dirty="0"/>
              <a:t> and </a:t>
            </a:r>
            <a:r>
              <a:rPr lang="de-DE" dirty="0" err="1"/>
              <a:t>stuff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-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examination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offers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.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and play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33266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5916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333236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gaskets</a:t>
            </a:r>
            <a:r>
              <a:rPr lang="de-DE" dirty="0"/>
              <a:t> and </a:t>
            </a:r>
            <a:r>
              <a:rPr lang="de-DE" dirty="0" err="1"/>
              <a:t>stuff</a:t>
            </a:r>
            <a:endParaRPr lang="de-D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-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examination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offers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.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and play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birds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820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06570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53825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90336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41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31007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85137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71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773931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424922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091044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05164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09490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58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789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057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72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768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016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99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593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486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81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932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7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105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729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465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592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782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489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352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631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205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130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7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52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180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138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85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109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895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12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7696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337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336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155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6526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533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480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622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608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565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32381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752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04915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057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26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1283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5548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758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872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11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6434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2864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124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7028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1601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468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2189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5264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9949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2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10947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4335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977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29367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0927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8633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09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4124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4757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6525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1069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0279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9947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19150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6771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6175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6569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02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09590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</a:t>
            </a:r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3666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01511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6446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64515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060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85795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1876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8326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22b6e1b7d_0_20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b22b6e1b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66290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22b6e1b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397250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1b22b6e1b7d_0_7:notes"/>
          <p:cNvSpPr txBox="1">
            <a:spLocks noGrp="1"/>
          </p:cNvSpPr>
          <p:nvPr>
            <p:ph type="body" idx="1"/>
          </p:nvPr>
        </p:nvSpPr>
        <p:spPr>
          <a:xfrm>
            <a:off x="992461" y="3228559"/>
            <a:ext cx="79434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Ground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habe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45" name="Google Shape;345;g1b22b6e1b7d_0_7:notes"/>
          <p:cNvSpPr txBox="1">
            <a:spLocks noGrp="1"/>
          </p:cNvSpPr>
          <p:nvPr>
            <p:ph type="sldNum" idx="12"/>
          </p:nvPr>
        </p:nvSpPr>
        <p:spPr>
          <a:xfrm>
            <a:off x="5622729" y="6457117"/>
            <a:ext cx="43038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41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900113" y="1773238"/>
            <a:ext cx="7848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0" y="2349500"/>
            <a:ext cx="9144000" cy="324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7"/>
          <p:cNvSpPr txBox="1">
            <a:spLocks noGrp="1"/>
          </p:cNvSpPr>
          <p:nvPr>
            <p:ph type="body" idx="3"/>
          </p:nvPr>
        </p:nvSpPr>
        <p:spPr>
          <a:xfrm>
            <a:off x="3707904" y="5589589"/>
            <a:ext cx="50409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20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6000" y="334800"/>
            <a:ext cx="2844012" cy="87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liebiger Inhalt vollflächig">
  <p:cSld name="Beliebiger Inhalt vollflächig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3" name="Google Shape;173;p26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23850" y="1268413"/>
            <a:ext cx="84249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er vollflächig">
  <p:cSld name="Bilder vollflächig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8"/>
          <p:cNvSpPr>
            <a:spLocks noGrp="1"/>
          </p:cNvSpPr>
          <p:nvPr>
            <p:ph type="pic" idx="2"/>
          </p:nvPr>
        </p:nvSpPr>
        <p:spPr>
          <a:xfrm>
            <a:off x="0" y="1260000"/>
            <a:ext cx="9144000" cy="4680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4" name="Google Shape;184;p28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ilder rechts/grau hinterlegt">
  <p:cSld name="3 Bilder rechts/grau hinterleg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1" name="Google Shape;191;p31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31"/>
          <p:cNvSpPr/>
          <p:nvPr/>
        </p:nvSpPr>
        <p:spPr>
          <a:xfrm>
            <a:off x="0" y="1268412"/>
            <a:ext cx="6264000" cy="468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23850" y="1268413"/>
            <a:ext cx="5905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>
            <a:spLocks noGrp="1"/>
          </p:cNvSpPr>
          <p:nvPr>
            <p:ph type="pic" idx="2"/>
          </p:nvPr>
        </p:nvSpPr>
        <p:spPr>
          <a:xfrm>
            <a:off x="6300788" y="1268413"/>
            <a:ext cx="2843100" cy="1537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31"/>
          <p:cNvSpPr>
            <a:spLocks noGrp="1"/>
          </p:cNvSpPr>
          <p:nvPr>
            <p:ph type="pic" idx="3"/>
          </p:nvPr>
        </p:nvSpPr>
        <p:spPr>
          <a:xfrm>
            <a:off x="6300787" y="2840400"/>
            <a:ext cx="2843100" cy="1537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1"/>
          <p:cNvSpPr/>
          <p:nvPr/>
        </p:nvSpPr>
        <p:spPr>
          <a:xfrm>
            <a:off x="6300788" y="2840400"/>
            <a:ext cx="2843100" cy="1512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>
            <a:spLocks noGrp="1"/>
          </p:cNvSpPr>
          <p:nvPr>
            <p:ph type="pic" idx="4"/>
          </p:nvPr>
        </p:nvSpPr>
        <p:spPr>
          <a:xfrm>
            <a:off x="6300788" y="4402800"/>
            <a:ext cx="2843100" cy="153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8" name="Google Shape;198;p31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ilder links">
  <p:cSld name="3 Bilder link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33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33"/>
          <p:cNvSpPr>
            <a:spLocks noGrp="1"/>
          </p:cNvSpPr>
          <p:nvPr>
            <p:ph type="pic" idx="2"/>
          </p:nvPr>
        </p:nvSpPr>
        <p:spPr>
          <a:xfrm>
            <a:off x="0" y="1268413"/>
            <a:ext cx="2843100" cy="15372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2843213" y="1268413"/>
            <a:ext cx="5905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0" y="2844000"/>
            <a:ext cx="2843100" cy="1530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>
            <a:spLocks noGrp="1"/>
          </p:cNvSpPr>
          <p:nvPr>
            <p:ph type="pic" idx="3"/>
          </p:nvPr>
        </p:nvSpPr>
        <p:spPr>
          <a:xfrm>
            <a:off x="0" y="2844000"/>
            <a:ext cx="2843100" cy="1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3"/>
          <p:cNvSpPr>
            <a:spLocks noGrp="1"/>
          </p:cNvSpPr>
          <p:nvPr>
            <p:ph type="pic" idx="4"/>
          </p:nvPr>
        </p:nvSpPr>
        <p:spPr>
          <a:xfrm>
            <a:off x="0" y="4413600"/>
            <a:ext cx="2843100" cy="153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1" name="Google Shape;211;p33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collage Variante1">
  <p:cSld name="Bildcollage Variante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34"/>
          <p:cNvSpPr>
            <a:spLocks noGrp="1"/>
          </p:cNvSpPr>
          <p:nvPr>
            <p:ph type="pic" idx="2"/>
          </p:nvPr>
        </p:nvSpPr>
        <p:spPr>
          <a:xfrm>
            <a:off x="0" y="1268413"/>
            <a:ext cx="28431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4"/>
          <p:cNvSpPr>
            <a:spLocks noGrp="1"/>
          </p:cNvSpPr>
          <p:nvPr>
            <p:ph type="pic" idx="3"/>
          </p:nvPr>
        </p:nvSpPr>
        <p:spPr>
          <a:xfrm>
            <a:off x="2880000" y="1268413"/>
            <a:ext cx="626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4"/>
          <p:cNvSpPr>
            <a:spLocks noGrp="1"/>
          </p:cNvSpPr>
          <p:nvPr>
            <p:ph type="pic" idx="4"/>
          </p:nvPr>
        </p:nvSpPr>
        <p:spPr>
          <a:xfrm>
            <a:off x="0" y="3625200"/>
            <a:ext cx="9144000" cy="232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22" name="Google Shape;222;p34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collage Variante 3">
  <p:cSld name="Bildcollage Variante 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9" name="Google Shape;229;p35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35"/>
          <p:cNvSpPr>
            <a:spLocks noGrp="1"/>
          </p:cNvSpPr>
          <p:nvPr>
            <p:ph type="pic" idx="2"/>
          </p:nvPr>
        </p:nvSpPr>
        <p:spPr>
          <a:xfrm>
            <a:off x="0" y="1268413"/>
            <a:ext cx="28431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5"/>
          <p:cNvSpPr>
            <a:spLocks noGrp="1"/>
          </p:cNvSpPr>
          <p:nvPr>
            <p:ph type="pic" idx="3"/>
          </p:nvPr>
        </p:nvSpPr>
        <p:spPr>
          <a:xfrm>
            <a:off x="2880000" y="1268413"/>
            <a:ext cx="626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35"/>
          <p:cNvSpPr>
            <a:spLocks noGrp="1"/>
          </p:cNvSpPr>
          <p:nvPr>
            <p:ph type="pic" idx="4"/>
          </p:nvPr>
        </p:nvSpPr>
        <p:spPr>
          <a:xfrm>
            <a:off x="0" y="3625200"/>
            <a:ext cx="626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5"/>
          <p:cNvSpPr>
            <a:spLocks noGrp="1"/>
          </p:cNvSpPr>
          <p:nvPr>
            <p:ph type="pic" idx="5"/>
          </p:nvPr>
        </p:nvSpPr>
        <p:spPr>
          <a:xfrm>
            <a:off x="6300788" y="3625200"/>
            <a:ext cx="2843100" cy="232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4" name="Google Shape;234;p35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collage Variante 4">
  <p:cSld name="Bildcollage Variante 4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36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36"/>
          <p:cNvSpPr>
            <a:spLocks noGrp="1"/>
          </p:cNvSpPr>
          <p:nvPr>
            <p:ph type="pic" idx="2"/>
          </p:nvPr>
        </p:nvSpPr>
        <p:spPr>
          <a:xfrm>
            <a:off x="0" y="1268413"/>
            <a:ext cx="626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36"/>
          <p:cNvSpPr>
            <a:spLocks noGrp="1"/>
          </p:cNvSpPr>
          <p:nvPr>
            <p:ph type="pic" idx="3"/>
          </p:nvPr>
        </p:nvSpPr>
        <p:spPr>
          <a:xfrm>
            <a:off x="6300787" y="1268413"/>
            <a:ext cx="28431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6"/>
          <p:cNvSpPr>
            <a:spLocks noGrp="1"/>
          </p:cNvSpPr>
          <p:nvPr>
            <p:ph type="pic" idx="4"/>
          </p:nvPr>
        </p:nvSpPr>
        <p:spPr>
          <a:xfrm>
            <a:off x="0" y="3625200"/>
            <a:ext cx="28431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36"/>
          <p:cNvSpPr>
            <a:spLocks noGrp="1"/>
          </p:cNvSpPr>
          <p:nvPr>
            <p:ph type="pic" idx="5"/>
          </p:nvPr>
        </p:nvSpPr>
        <p:spPr>
          <a:xfrm>
            <a:off x="2880000" y="3625200"/>
            <a:ext cx="6264000" cy="232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46" name="Google Shape;246;p36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7" name="Google Shape;24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collage Variante 5">
  <p:cSld name="Bildcollage Variante 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37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37"/>
          <p:cNvSpPr>
            <a:spLocks noGrp="1"/>
          </p:cNvSpPr>
          <p:nvPr>
            <p:ph type="pic" idx="2"/>
          </p:nvPr>
        </p:nvSpPr>
        <p:spPr>
          <a:xfrm>
            <a:off x="3060000" y="1268412"/>
            <a:ext cx="302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37"/>
          <p:cNvSpPr>
            <a:spLocks noGrp="1"/>
          </p:cNvSpPr>
          <p:nvPr>
            <p:ph type="pic" idx="3"/>
          </p:nvPr>
        </p:nvSpPr>
        <p:spPr>
          <a:xfrm>
            <a:off x="-1" y="1268413"/>
            <a:ext cx="302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>
            <a:spLocks noGrp="1"/>
          </p:cNvSpPr>
          <p:nvPr>
            <p:ph type="pic" idx="4"/>
          </p:nvPr>
        </p:nvSpPr>
        <p:spPr>
          <a:xfrm>
            <a:off x="6120000" y="1268413"/>
            <a:ext cx="3024000" cy="23220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7"/>
          <p:cNvSpPr>
            <a:spLocks noGrp="1"/>
          </p:cNvSpPr>
          <p:nvPr>
            <p:ph type="pic" idx="5"/>
          </p:nvPr>
        </p:nvSpPr>
        <p:spPr>
          <a:xfrm>
            <a:off x="0" y="3625200"/>
            <a:ext cx="9144000" cy="232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8" name="Google Shape;258;p37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9" name="Google Shape;25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xtblöcke">
  <p:cSld name="2 Textblöck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324000" y="176400"/>
            <a:ext cx="6476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4594564" y="1260475"/>
            <a:ext cx="41541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0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/>
          <p:nvPr/>
        </p:nvSpPr>
        <p:spPr>
          <a:xfrm>
            <a:off x="0" y="1268412"/>
            <a:ext cx="4554000" cy="468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216000" tIns="46800" rIns="216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2"/>
          </p:nvPr>
        </p:nvSpPr>
        <p:spPr>
          <a:xfrm>
            <a:off x="323850" y="1268413"/>
            <a:ext cx="42306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216000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5"/>
          <p:cNvSpPr/>
          <p:nvPr/>
        </p:nvSpPr>
        <p:spPr>
          <a:xfrm>
            <a:off x="4590000" y="1268413"/>
            <a:ext cx="4554000" cy="468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liebiger Inhalt mit Überschrift">
  <p:cSld name="Beliebiger Inhalt mit Überschrif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545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27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27"/>
          <p:cNvSpPr/>
          <p:nvPr/>
        </p:nvSpPr>
        <p:spPr>
          <a:xfrm>
            <a:off x="0" y="1268413"/>
            <a:ext cx="885900" cy="360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85825" y="1268413"/>
            <a:ext cx="7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323850" y="1628775"/>
            <a:ext cx="84249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323850" y="5589588"/>
            <a:ext cx="7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" name="Google Shape;41;p27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" name="Google Shape;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Bild rechts + graue Box">
  <p:cSld name="1 Bild rechts + graue Box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24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24"/>
          <p:cNvSpPr/>
          <p:nvPr/>
        </p:nvSpPr>
        <p:spPr>
          <a:xfrm>
            <a:off x="0" y="1268413"/>
            <a:ext cx="885900" cy="360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885825" y="1268413"/>
            <a:ext cx="4765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4"/>
          <p:cNvSpPr>
            <a:spLocks noGrp="1"/>
          </p:cNvSpPr>
          <p:nvPr>
            <p:ph type="pic" idx="2"/>
          </p:nvPr>
        </p:nvSpPr>
        <p:spPr>
          <a:xfrm>
            <a:off x="6300788" y="1628774"/>
            <a:ext cx="2843100" cy="21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4"/>
          <p:cNvSpPr txBox="1">
            <a:spLocks noGrp="1"/>
          </p:cNvSpPr>
          <p:nvPr>
            <p:ph type="body" idx="3"/>
          </p:nvPr>
        </p:nvSpPr>
        <p:spPr>
          <a:xfrm>
            <a:off x="323850" y="1628775"/>
            <a:ext cx="59769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216000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4"/>
          <p:cNvSpPr/>
          <p:nvPr/>
        </p:nvSpPr>
        <p:spPr>
          <a:xfrm>
            <a:off x="6300788" y="3860800"/>
            <a:ext cx="2843100" cy="1728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24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" name="Google Shape;5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unddesign leer">
  <p:cSld name="Grunddesign le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23850" y="1268413"/>
            <a:ext cx="84249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2000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rechts - grau hinterlegt">
  <p:cSld name="Bild rechts - grau hinterleg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0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20"/>
          <p:cNvSpPr/>
          <p:nvPr/>
        </p:nvSpPr>
        <p:spPr>
          <a:xfrm>
            <a:off x="0" y="1628775"/>
            <a:ext cx="6300900" cy="39609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216000" tIns="46800" rIns="216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DDD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6336000" y="1628775"/>
            <a:ext cx="2808000" cy="39609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23850" y="1638300"/>
            <a:ext cx="5976300" cy="3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216000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ilder links/grau hinterlegt">
  <p:cSld name="3 Bilder links/grau hinterleg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5454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21"/>
          <p:cNvSpPr>
            <a:spLocks noGrp="1"/>
          </p:cNvSpPr>
          <p:nvPr>
            <p:ph type="pic" idx="2"/>
          </p:nvPr>
        </p:nvSpPr>
        <p:spPr>
          <a:xfrm>
            <a:off x="0" y="1268413"/>
            <a:ext cx="2843100" cy="153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843213" y="1268413"/>
            <a:ext cx="5905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2880000" y="1268413"/>
            <a:ext cx="6264000" cy="468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0" y="2840400"/>
            <a:ext cx="2843100" cy="15372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>
            <a:spLocks noGrp="1"/>
          </p:cNvSpPr>
          <p:nvPr>
            <p:ph type="pic" idx="3"/>
          </p:nvPr>
        </p:nvSpPr>
        <p:spPr>
          <a:xfrm>
            <a:off x="0" y="2840581"/>
            <a:ext cx="2843100" cy="153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1"/>
          <p:cNvSpPr>
            <a:spLocks noGrp="1"/>
          </p:cNvSpPr>
          <p:nvPr>
            <p:ph type="pic" idx="4"/>
          </p:nvPr>
        </p:nvSpPr>
        <p:spPr>
          <a:xfrm>
            <a:off x="0" y="4413600"/>
            <a:ext cx="2843100" cy="153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5" name="Google Shape;135;p21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abild mit Text">
  <p:cSld name="Panoramabild mit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22"/>
          <p:cNvSpPr/>
          <p:nvPr/>
        </p:nvSpPr>
        <p:spPr>
          <a:xfrm>
            <a:off x="0" y="1268414"/>
            <a:ext cx="9144000" cy="2592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DDD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323849" y="1268414"/>
            <a:ext cx="84249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>
            <a:spLocks noGrp="1"/>
          </p:cNvSpPr>
          <p:nvPr>
            <p:ph type="pic" idx="2"/>
          </p:nvPr>
        </p:nvSpPr>
        <p:spPr>
          <a:xfrm>
            <a:off x="0" y="3895200"/>
            <a:ext cx="9156600" cy="20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6" name="Google Shape;146;p22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ontakt mit 3 Bildern">
  <p:cSld name="Kontakt mit 3 Bilder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i="1">
                <a:solidFill>
                  <a:schemeClr val="dk1"/>
                </a:solidFill>
              </a:defRPr>
            </a:lvl1pPr>
            <a:lvl2pPr lvl="1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23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3"/>
          <p:cNvSpPr/>
          <p:nvPr/>
        </p:nvSpPr>
        <p:spPr>
          <a:xfrm>
            <a:off x="0" y="1268413"/>
            <a:ext cx="885900" cy="3603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885825" y="1268413"/>
            <a:ext cx="4765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D4D4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>
            <a:spLocks noGrp="1"/>
          </p:cNvSpPr>
          <p:nvPr>
            <p:ph type="pic" idx="2"/>
          </p:nvPr>
        </p:nvSpPr>
        <p:spPr>
          <a:xfrm>
            <a:off x="6732588" y="1771200"/>
            <a:ext cx="1368000" cy="136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3"/>
          <p:cNvSpPr txBox="1">
            <a:spLocks noGrp="1"/>
          </p:cNvSpPr>
          <p:nvPr>
            <p:ph type="body" idx="3"/>
          </p:nvPr>
        </p:nvSpPr>
        <p:spPr>
          <a:xfrm>
            <a:off x="900113" y="1772816"/>
            <a:ext cx="5400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216000" bIns="216000" anchor="ctr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8136000" y="1772816"/>
            <a:ext cx="1008000" cy="136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900113" y="2205750"/>
            <a:ext cx="0" cy="4176000"/>
          </a:xfrm>
          <a:prstGeom prst="straightConnector1">
            <a:avLst/>
          </a:prstGeom>
          <a:solidFill>
            <a:srgbClr val="DDDDDD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23"/>
          <p:cNvSpPr txBox="1">
            <a:spLocks noGrp="1"/>
          </p:cNvSpPr>
          <p:nvPr>
            <p:ph type="body" idx="4"/>
          </p:nvPr>
        </p:nvSpPr>
        <p:spPr>
          <a:xfrm>
            <a:off x="900113" y="3140968"/>
            <a:ext cx="54006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216000" bIns="216000" anchor="ctr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>
            <a:spLocks noGrp="1"/>
          </p:cNvSpPr>
          <p:nvPr>
            <p:ph type="pic" idx="5"/>
          </p:nvPr>
        </p:nvSpPr>
        <p:spPr>
          <a:xfrm>
            <a:off x="6732392" y="3169050"/>
            <a:ext cx="1368000" cy="136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"/>
          <p:cNvSpPr/>
          <p:nvPr/>
        </p:nvSpPr>
        <p:spPr>
          <a:xfrm>
            <a:off x="6732588" y="3175200"/>
            <a:ext cx="1367700" cy="136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8136000" y="4581950"/>
            <a:ext cx="1008000" cy="13680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>
            <a:spLocks noGrp="1"/>
          </p:cNvSpPr>
          <p:nvPr>
            <p:ph type="pic" idx="6"/>
          </p:nvPr>
        </p:nvSpPr>
        <p:spPr>
          <a:xfrm>
            <a:off x="6732588" y="4582800"/>
            <a:ext cx="1368000" cy="136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3"/>
          <p:cNvSpPr txBox="1">
            <a:spLocks noGrp="1"/>
          </p:cNvSpPr>
          <p:nvPr>
            <p:ph type="body" idx="7"/>
          </p:nvPr>
        </p:nvSpPr>
        <p:spPr>
          <a:xfrm>
            <a:off x="895003" y="4593630"/>
            <a:ext cx="5400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16000" rIns="216000" bIns="45700" anchor="ctr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24000" y="176400"/>
            <a:ext cx="6476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5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D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D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D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D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Google Shape;11;p16"/>
          <p:cNvCxnSpPr/>
          <p:nvPr/>
        </p:nvCxnSpPr>
        <p:spPr>
          <a:xfrm>
            <a:off x="255588" y="682625"/>
            <a:ext cx="6477000" cy="960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6"/>
          <p:cNvCxnSpPr/>
          <p:nvPr/>
        </p:nvCxnSpPr>
        <p:spPr>
          <a:xfrm>
            <a:off x="255588" y="6381750"/>
            <a:ext cx="8493000" cy="0"/>
          </a:xfrm>
          <a:prstGeom prst="straightConnector1">
            <a:avLst/>
          </a:prstGeom>
          <a:noFill/>
          <a:ln w="9525" cap="flat" cmpd="sng">
            <a:solidFill>
              <a:srgbClr val="999F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1476000" y="6444000"/>
            <a:ext cx="62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840000" y="324000"/>
            <a:ext cx="1871476" cy="57546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r1PyAP4Yl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-docupedia.bosch.com/confluence/display/idefix/Brainstorming+for+Metrics+of+Data+Sets+Distributions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vinotoolkit/anomalib/tree/main/src/anomalib/models/dfkde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6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tt_mislabel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hyperlink" Target="matt_origina.html" TargetMode="External"/><Relationship Id="rId4" Type="http://schemas.openxmlformats.org/officeDocument/2006/relationships/image" Target="../media/image38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-docupedia.bosch.com/confluence/display/idefix/Brainstorming+for+Metrics+of+Data+Sets+Distributions" TargetMode="External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tt_mislabel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hyperlink" Target="matt_origina.html" TargetMode="External"/><Relationship Id="rId4" Type="http://schemas.openxmlformats.org/officeDocument/2006/relationships/image" Target="../media/image3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tt_mislabel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matt_noblur.html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tt_mislabels.html" TargetMode="External"/><Relationship Id="rId7" Type="http://schemas.openxmlformats.org/officeDocument/2006/relationships/hyperlink" Target="matt_origina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matt_noblur.html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tt_mislabel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matt_noblur.html" TargetMode="Externa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outlier_plot_noblur.ht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hyperlink" Target="outlier_plot_original.htm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PEG_resnet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ew_plots/asqmm%20resnet.ht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hyperlink" Target="new_plots/asqmm%20efficientnet.htm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hyperlink" Target="peg_effiientnet_bokeh.htm" TargetMode="Externa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Erendira-Rendon/publication/266497119_A_comparison_of_internal_and_external_cluster_validation_indexes/links/54f7b0160cf210398e92e2ba/A-comparison-of-internal-and-external-cluster-validation-indexes.pdf?origin=publication_detai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5221466_A_Robust_Methodology_for_Comparing_Performances_of_Clustering_Validity_Criteri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rias.kuleuven.be/retrieve/33019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rias.kuleuven.be/retrieve/3301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58928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va.net/papers/eccv_2022/papers_ECCV/papers/136940296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pdf/2011.11200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7180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eur-ws.org/Vol-3169/paper10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54181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186002" TargetMode="External"/><Relationship Id="rId7" Type="http://schemas.openxmlformats.org/officeDocument/2006/relationships/image" Target="../media/image84.png"/><Relationship Id="rId2" Type="http://schemas.openxmlformats.org/officeDocument/2006/relationships/hyperlink" Target="https://github.com/M-3LAB/awesome-industrial-anomaly-detection#4-dataset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review.net/pdf?id=UHBsuFPrJ11" TargetMode="External"/><Relationship Id="rId3" Type="http://schemas.openxmlformats.org/officeDocument/2006/relationships/hyperlink" Target="https://arxiv.org/pdf/1602.03616.pdf" TargetMode="External"/><Relationship Id="rId7" Type="http://schemas.openxmlformats.org/officeDocument/2006/relationships/hyperlink" Target="https://link.springer.com/content/pdf/10.1007/s10994-023-06327-8.pdf?pdf=button%20stick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pdf/2011.11200.pdf" TargetMode="External"/><Relationship Id="rId5" Type="http://schemas.openxmlformats.org/officeDocument/2006/relationships/hyperlink" Target="https://link.springer.com/chapter/10.1007/978-3-319-24211-8_4" TargetMode="External"/><Relationship Id="rId10" Type="http://schemas.openxmlformats.org/officeDocument/2006/relationships/hyperlink" Target="https://openaccess.thecvf.com/content_CVPRW_2019/papers/Explainable%20AI/Qi_Visualizing_Deep_Networks_by_Optimizing_with_Integrated_Gradients_CVPRW_2019_paper.pdf" TargetMode="External"/><Relationship Id="rId4" Type="http://schemas.openxmlformats.org/officeDocument/2006/relationships/hyperlink" Target="https://ieeexplore.ieee.org/document/5694060" TargetMode="External"/><Relationship Id="rId9" Type="http://schemas.openxmlformats.org/officeDocument/2006/relationships/hyperlink" Target="https://arxiv.org/pdf/1801.07648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05896317335346" TargetMode="External"/><Relationship Id="rId7" Type="http://schemas.openxmlformats.org/officeDocument/2006/relationships/hyperlink" Target="https://arxiv.org/pdf/1908.09300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pdf/1703.06376.pdf" TargetMode="External"/><Relationship Id="rId5" Type="http://schemas.openxmlformats.org/officeDocument/2006/relationships/hyperlink" Target="https://dl.acm.org/doi/fullHtml/10.1145/3442536.3442542" TargetMode="External"/><Relationship Id="rId4" Type="http://schemas.openxmlformats.org/officeDocument/2006/relationships/hyperlink" Target="https://www.nature.com/articles/s41598-020-77264-y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05896317335346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ature.com/articles/s41598-020-77264-y" TargetMode="External"/><Relationship Id="rId5" Type="http://schemas.openxmlformats.org/officeDocument/2006/relationships/hyperlink" Target="https://arxiv.org/pdf/1908.09300.pdf" TargetMode="External"/><Relationship Id="rId4" Type="http://schemas.openxmlformats.org/officeDocument/2006/relationships/hyperlink" Target="https://ieeexplore.ieee.org/document/569406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05896317335346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ature.com/articles/s41598-020-77264-y" TargetMode="External"/><Relationship Id="rId4" Type="http://schemas.openxmlformats.org/officeDocument/2006/relationships/hyperlink" Target="https://ieeexplore.ieee.org/document/8971800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dbscan.readthedocs.io/en/latest/faq.html" TargetMode="External"/><Relationship Id="rId4" Type="http://schemas.openxmlformats.org/officeDocument/2006/relationships/hyperlink" Target="https://scikit-learn.org/stable/auto_examples/cluster/plot_cluster_comparison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1802.03426" TargetMode="External"/><Relationship Id="rId5" Type="http://schemas.openxmlformats.org/officeDocument/2006/relationships/hyperlink" Target="https://arxiv.org/pdf/2110.02573.pdf" TargetMode="External"/><Relationship Id="rId4" Type="http://schemas.openxmlformats.org/officeDocument/2006/relationships/hyperlink" Target="https://ieeexplore.ieee.org/document/8851280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roceedings.mlr.press/v48/guha16.pdf" TargetMode="External"/><Relationship Id="rId4" Type="http://schemas.openxmlformats.org/officeDocument/2006/relationships/hyperlink" Target="https://ieeexplore.ieee.org/abstract/document/8999265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7" Type="http://schemas.openxmlformats.org/officeDocument/2006/relationships/hyperlink" Target="https://arxiv.org/pdf/1911.08616.pdf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ournals.sagepub.com/doi/full/10.1177/1473871620904671" TargetMode="External"/><Relationship Id="rId5" Type="http://schemas.openxmlformats.org/officeDocument/2006/relationships/hyperlink" Target="https://arxiv.org/abs/1610.02391" TargetMode="External"/><Relationship Id="rId4" Type="http://schemas.openxmlformats.org/officeDocument/2006/relationships/hyperlink" Target="https://arxiv.org/abs/1911.0738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7" Type="http://schemas.openxmlformats.org/officeDocument/2006/relationships/image" Target="../media/image9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hyperlink" Target="https://www.sciencedirect.com/science/article/pii/S1568494620304786" TargetMode="External"/><Relationship Id="rId4" Type="http://schemas.openxmlformats.org/officeDocument/2006/relationships/hyperlink" Target="https://arxiv.org/pdf/2208.10992.pdf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comparing_clustering_algorithms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rxiv.org/abs/1903.12355" TargetMode="External"/><Relationship Id="rId4" Type="http://schemas.openxmlformats.org/officeDocument/2006/relationships/hyperlink" Target="https://arxiv.org/pdf/2304.07193.pdf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body" idx="1"/>
          </p:nvPr>
        </p:nvSpPr>
        <p:spPr>
          <a:xfrm>
            <a:off x="647700" y="1744958"/>
            <a:ext cx="7848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sz="2400" dirty="0"/>
              <a:t>Deep 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processing</a:t>
            </a:r>
            <a:r>
              <a:rPr lang="de-DE" sz="2400" dirty="0"/>
              <a:t> 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sz="2400" dirty="0" err="1"/>
              <a:t>manufacturing</a:t>
            </a:r>
            <a:r>
              <a:rPr lang="de-DE" sz="2400" dirty="0"/>
              <a:t> </a:t>
            </a:r>
            <a:r>
              <a:rPr lang="de-DE" sz="2400" dirty="0" err="1"/>
              <a:t>environment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sz="1900" b="0" dirty="0"/>
              <a:t>Masterthesis </a:t>
            </a:r>
            <a:r>
              <a:rPr lang="de-DE" sz="1900" b="0"/>
              <a:t>slides</a:t>
            </a:r>
            <a:endParaRPr sz="1900" b="0" dirty="0"/>
          </a:p>
        </p:txBody>
      </p:sp>
      <p:sp>
        <p:nvSpPr>
          <p:cNvPr id="265" name="Google Shape;265;p1"/>
          <p:cNvSpPr txBox="1">
            <a:spLocks noGrp="1"/>
          </p:cNvSpPr>
          <p:nvPr>
            <p:ph type="body" idx="3"/>
          </p:nvPr>
        </p:nvSpPr>
        <p:spPr>
          <a:xfrm>
            <a:off x="3707904" y="5589589"/>
            <a:ext cx="504080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20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000"/>
              <a:buFont typeface="Arial"/>
              <a:buNone/>
            </a:pPr>
            <a:r>
              <a:rPr lang="en-GB" sz="1800" dirty="0"/>
              <a:t>Aditya Handrale</a:t>
            </a:r>
            <a:endParaRPr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159024-C590-D251-92CF-30362339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358"/>
            <a:ext cx="9144000" cy="32647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Davies </a:t>
            </a:r>
            <a:r>
              <a:rPr lang="de-DE" dirty="0" err="1"/>
              <a:t>Bouldin</a:t>
            </a:r>
            <a:r>
              <a:rPr lang="de-DE" dirty="0"/>
              <a:t> Index </a:t>
            </a:r>
            <a:r>
              <a:rPr lang="de-DE" dirty="0" err="1"/>
              <a:t>overview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3610037" y="4295578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Davies </a:t>
            </a:r>
            <a:r>
              <a:rPr lang="de-DE" sz="1200" dirty="0" err="1"/>
              <a:t>Bouldin</a:t>
            </a:r>
            <a:r>
              <a:rPr lang="de-DE" sz="1200" dirty="0"/>
              <a:t>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787407" y="4572578"/>
            <a:ext cx="789546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Davies Bouldin Index was able to predict the accuracy of ML model (SVM) for </a:t>
            </a:r>
            <a:r>
              <a:rPr lang="en-US" b="1" dirty="0"/>
              <a:t>8/10</a:t>
            </a:r>
            <a:r>
              <a:rPr lang="en-US" dirty="0"/>
              <a:t> times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E6F8E-6785-0BC2-CDDB-F84E0D17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6" y="873745"/>
            <a:ext cx="5800622" cy="34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408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057605"/>
            <a:ext cx="780875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due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Due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/fault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Solution: Transfer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perform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b.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ResNet50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choice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lvl="1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Solution: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alternatives, VGG?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EfficientNet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Unheard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SOTA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	top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performances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Inadequate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Can 1024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relevant 	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characteristics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More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needed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Overkill?</a:t>
            </a: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type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534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201339"/>
            <a:ext cx="7808754" cy="445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Non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irregular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difficult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Use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handle non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(abnormal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Use HDBSCAN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choice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TSNE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lose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regarding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	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making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questionable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choice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downstream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density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Solution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UMAP and MDS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explored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4733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856596"/>
            <a:ext cx="7808754" cy="211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densities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Clusters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uneven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densities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inaccuracy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Use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density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aware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Poor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seperation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Clusters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overlap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blurring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Adjust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perform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4448451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capture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143046"/>
            <a:ext cx="7808754" cy="522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affect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Lighting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angles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frame</a:t>
            </a:r>
          </a:p>
          <a:p>
            <a:pPr lvl="1"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Solution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contrast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histogram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  <a:p>
            <a:pPr lvl="1"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blur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Artifacts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photography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shake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distorted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affecting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sharpening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deblurring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Occlusion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Hardware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partially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obscured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covered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Solution : Include such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obscure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	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1874095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Masterthesis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outline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542542"/>
            <a:ext cx="7808754" cy="340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a.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(CNNs, Autoencoder and SOTAs)</a:t>
            </a:r>
          </a:p>
          <a:p>
            <a:pPr lvl="1"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(TSNE, MDS, UMAP and ISOMAP)</a:t>
            </a:r>
          </a:p>
          <a:p>
            <a:pPr lvl="1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c. Clustering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(DBSCAN, HDBSCAN,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3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2.    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3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3.    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vizualization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(Uni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5460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39079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Miscellenious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/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4BB0F-8C5F-522F-9792-EFFE075B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992592"/>
            <a:ext cx="8656320" cy="28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028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Outliers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There might be a presence of outliers or noisy data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Blurry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defective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May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creation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undesired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Although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200" dirty="0"/>
              <a:t>Fig. Left : Outlier in the middle. Right: Is there two clusters here or one cluster and one outlier?</a:t>
            </a:r>
            <a:r>
              <a:rPr lang="de-DE" sz="1200" dirty="0"/>
              <a:t>🤔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C1623-8C21-E74A-3228-0C51DEC4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00" y="2980525"/>
            <a:ext cx="2565061" cy="257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A3F8C-EF38-1D4B-5D48-4BD98262E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8" y="2951899"/>
            <a:ext cx="3536184" cy="26521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75A3A5-F3EC-47D1-5DE7-E30162F07D9F}"/>
              </a:ext>
            </a:extLst>
          </p:cNvPr>
          <p:cNvCxnSpPr/>
          <p:nvPr/>
        </p:nvCxnSpPr>
        <p:spPr>
          <a:xfrm>
            <a:off x="4572000" y="2831324"/>
            <a:ext cx="0" cy="289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341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84EBC-8B31-2D88-1D3E-388EA0248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FE9DA-6783-0B8F-53EF-28716B52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0652"/>
            <a:ext cx="6477000" cy="506400"/>
          </a:xfrm>
        </p:spPr>
        <p:txBody>
          <a:bodyPr/>
          <a:lstStyle/>
          <a:p>
            <a:r>
              <a:rPr lang="de-DE" dirty="0" err="1"/>
              <a:t>Outliers</a:t>
            </a:r>
            <a:r>
              <a:rPr lang="de-DE" dirty="0"/>
              <a:t> (</a:t>
            </a:r>
            <a:r>
              <a:rPr lang="de-DE" dirty="0" err="1"/>
              <a:t>contd</a:t>
            </a:r>
            <a:r>
              <a:rPr lang="de-DE" dirty="0"/>
              <a:t>.) : Possible </a:t>
            </a:r>
            <a:r>
              <a:rPr lang="de-DE" dirty="0" err="1"/>
              <a:t>causes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6EAAC-753B-A61F-2164-7BC088593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23"/>
          <a:stretch/>
        </p:blipFill>
        <p:spPr>
          <a:xfrm>
            <a:off x="1051347" y="3116580"/>
            <a:ext cx="6969906" cy="225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97CF4-CCF2-3309-77BE-83F18D758EAB}"/>
              </a:ext>
            </a:extLst>
          </p:cNvPr>
          <p:cNvSpPr txBox="1"/>
          <p:nvPr/>
        </p:nvSpPr>
        <p:spPr>
          <a:xfrm>
            <a:off x="669959" y="1056195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Artifacts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Noise,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camera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shake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incorrect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lighting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improper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placement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frame,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backgrounds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contrast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corruption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Intra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same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look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subtly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chosen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invariant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kinds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variations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341;p2">
            <a:extLst>
              <a:ext uri="{FF2B5EF4-FFF2-40B4-BE49-F238E27FC236}">
                <a16:creationId xmlns:a16="http://schemas.microsoft.com/office/drawing/2014/main" id="{F064DD8B-0050-9A73-352B-DC68106B4654}"/>
              </a:ext>
            </a:extLst>
          </p:cNvPr>
          <p:cNvSpPr txBox="1">
            <a:spLocks/>
          </p:cNvSpPr>
          <p:nvPr/>
        </p:nvSpPr>
        <p:spPr>
          <a:xfrm>
            <a:off x="0" y="533657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200" dirty="0"/>
              <a:t>Fig. Left : Illumination variance. Right: Intra class variation in the class chair</a:t>
            </a:r>
          </a:p>
        </p:txBody>
      </p:sp>
      <p:sp>
        <p:nvSpPr>
          <p:cNvPr id="10" name="Google Shape;349;g1b22b6e1b7d_0_7">
            <a:extLst>
              <a:ext uri="{FF2B5EF4-FFF2-40B4-BE49-F238E27FC236}">
                <a16:creationId xmlns:a16="http://schemas.microsoft.com/office/drawing/2014/main" id="{854B168C-7FA0-6096-EC83-51CB9EAC0D3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11" name="Google Shape;354;g1b22b6e1b7d_0_7">
            <a:extLst>
              <a:ext uri="{FF2B5EF4-FFF2-40B4-BE49-F238E27FC236}">
                <a16:creationId xmlns:a16="http://schemas.microsoft.com/office/drawing/2014/main" id="{329C55D6-EC8D-6843-1F88-7F0E0E64D0C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2" name="Google Shape;351;g1b22b6e1b7d_0_7">
            <a:extLst>
              <a:ext uri="{FF2B5EF4-FFF2-40B4-BE49-F238E27FC236}">
                <a16:creationId xmlns:a16="http://schemas.microsoft.com/office/drawing/2014/main" id="{697D3DFE-A67D-FB56-746B-66E2C1333E9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</p:spTree>
    <p:extLst>
      <p:ext uri="{BB962C8B-B14F-4D97-AF65-F5344CB8AC3E}">
        <p14:creationId xmlns:p14="http://schemas.microsoft.com/office/powerpoint/2010/main" val="31732478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Non 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Clusters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non-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shape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Data 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K-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handle non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shapes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ex.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DBSCAN</a:t>
            </a: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</a:t>
            </a:r>
            <a:r>
              <a:rPr lang="de-DE" sz="1400" dirty="0" err="1"/>
              <a:t>Examples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non </a:t>
            </a:r>
            <a:r>
              <a:rPr lang="de-DE" sz="1400" dirty="0" err="1"/>
              <a:t>convex</a:t>
            </a:r>
            <a:r>
              <a:rPr lang="de-DE" sz="1400" dirty="0"/>
              <a:t> </a:t>
            </a:r>
            <a:r>
              <a:rPr lang="de-DE" sz="1400" dirty="0" err="1"/>
              <a:t>shapes</a:t>
            </a:r>
            <a:r>
              <a:rPr lang="de-DE" sz="1400" dirty="0"/>
              <a:t> </a:t>
            </a:r>
            <a:r>
              <a:rPr lang="de-DE" sz="1400" dirty="0" err="1"/>
              <a:t>being</a:t>
            </a:r>
            <a:r>
              <a:rPr lang="de-DE" sz="1400" dirty="0"/>
              <a:t> </a:t>
            </a:r>
            <a:r>
              <a:rPr lang="de-DE" sz="1400" dirty="0" err="1"/>
              <a:t>classified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different </a:t>
            </a:r>
            <a:r>
              <a:rPr lang="de-DE" sz="1400" dirty="0" err="1"/>
              <a:t>algorithms</a:t>
            </a:r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E7DB2-0E65-83D5-2688-A76F9EA2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04" y="3057782"/>
            <a:ext cx="6125592" cy="22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754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904596"/>
            <a:ext cx="7808754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Clusters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seperated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insufficient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Relates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mixed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ambiguity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35835-1E73-091A-7036-EA49A474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38" y="2805373"/>
            <a:ext cx="3760500" cy="1220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AC9BA-5469-1081-2DB4-69E911C92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4336"/>
          <a:stretch/>
        </p:blipFill>
        <p:spPr>
          <a:xfrm>
            <a:off x="4980963" y="3297543"/>
            <a:ext cx="3495414" cy="2417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EB781-3C88-0A5B-BC94-BFD13AA0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864" y="4434542"/>
            <a:ext cx="2562174" cy="16754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847569-769B-BE80-4C5E-0E191661CD89}"/>
              </a:ext>
            </a:extLst>
          </p:cNvPr>
          <p:cNvCxnSpPr/>
          <p:nvPr/>
        </p:nvCxnSpPr>
        <p:spPr>
          <a:xfrm>
            <a:off x="402538" y="4292499"/>
            <a:ext cx="41694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669E1-5997-B120-C8CA-BDF01834EAB5}"/>
              </a:ext>
            </a:extLst>
          </p:cNvPr>
          <p:cNvCxnSpPr/>
          <p:nvPr/>
        </p:nvCxnSpPr>
        <p:spPr>
          <a:xfrm>
            <a:off x="4572000" y="2894120"/>
            <a:ext cx="0" cy="3215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2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Calinski</a:t>
            </a:r>
            <a:r>
              <a:rPr lang="de-DE" dirty="0"/>
              <a:t> </a:t>
            </a:r>
            <a:r>
              <a:rPr lang="de-DE" dirty="0" err="1"/>
              <a:t>Harabasz</a:t>
            </a:r>
            <a:r>
              <a:rPr lang="de-DE" dirty="0"/>
              <a:t> score </a:t>
            </a:r>
            <a:r>
              <a:rPr lang="de-DE" dirty="0" err="1"/>
              <a:t>overview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3712633" y="4295578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</a:t>
            </a:r>
            <a:r>
              <a:rPr lang="de-DE" sz="1200" dirty="0" err="1"/>
              <a:t>Calinski</a:t>
            </a:r>
            <a:r>
              <a:rPr lang="de-DE" sz="1200" dirty="0"/>
              <a:t> </a:t>
            </a:r>
            <a:r>
              <a:rPr lang="de-DE" sz="1200" dirty="0" err="1"/>
              <a:t>Harabasz</a:t>
            </a:r>
            <a:endParaRPr lang="de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787407" y="4572578"/>
            <a:ext cx="789546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Davies Bouldin Index was able to predict the accuracy of ML model (SVM) for </a:t>
            </a:r>
            <a:r>
              <a:rPr lang="en-US" b="1" dirty="0"/>
              <a:t>7/10</a:t>
            </a:r>
            <a:r>
              <a:rPr lang="en-US" dirty="0"/>
              <a:t> times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1DEF7-69F3-03D7-53BC-12F588F8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97" y="874259"/>
            <a:ext cx="5921405" cy="3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800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Different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densities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Some clusters may be more dense than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Natural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groupings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feature generation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sensitive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density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robust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ex: OPTICS</a:t>
            </a: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Two clusters with same number of points but different densities in both figures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83A06-E7A0-A8C5-5979-600AA75FD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0"/>
          <a:stretch/>
        </p:blipFill>
        <p:spPr>
          <a:xfrm>
            <a:off x="791214" y="2845903"/>
            <a:ext cx="3743586" cy="2547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69B29C-23FA-1195-B8DA-3537D2851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45" t="28544" b="38373"/>
          <a:stretch/>
        </p:blipFill>
        <p:spPr>
          <a:xfrm>
            <a:off x="4738632" y="2845903"/>
            <a:ext cx="4259685" cy="27622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CB703F-3BF5-5BB7-3CAF-D8D6EF09BC37}"/>
              </a:ext>
            </a:extLst>
          </p:cNvPr>
          <p:cNvCxnSpPr>
            <a:cxnSpLocks/>
          </p:cNvCxnSpPr>
          <p:nvPr/>
        </p:nvCxnSpPr>
        <p:spPr>
          <a:xfrm>
            <a:off x="4534800" y="2718177"/>
            <a:ext cx="0" cy="28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81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Clustering high dimensional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challenging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Search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increases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vizualize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curse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Same data represented in 1, 2 and 3 dimensions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5D31F1-4EC9-F06F-A5B1-4C47B66B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12" y="2787234"/>
            <a:ext cx="6489576" cy="24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79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imbalance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Some clusters may have more examples of data points than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uniform,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imbalanced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Majority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dominate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decisions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overshadowed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FC2A5-B7A4-EA21-F515-1A86B151D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01" y="2678640"/>
            <a:ext cx="5526118" cy="2855833"/>
          </a:xfrm>
          <a:prstGeom prst="rect">
            <a:avLst/>
          </a:prstGeom>
        </p:spPr>
      </p:pic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62472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Two examples of </a:t>
            </a:r>
            <a:r>
              <a:rPr lang="en-GB" sz="1400" dirty="0" err="1"/>
              <a:t>clusterings</a:t>
            </a:r>
            <a:r>
              <a:rPr lang="en-GB" sz="1400" dirty="0"/>
              <a:t> with imbalanced data points (more circles than squares)</a:t>
            </a:r>
          </a:p>
        </p:txBody>
      </p:sp>
    </p:spTree>
    <p:extLst>
      <p:ext uri="{BB962C8B-B14F-4D97-AF65-F5344CB8AC3E}">
        <p14:creationId xmlns:p14="http://schemas.microsoft.com/office/powerpoint/2010/main" val="11039017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Empty </a:t>
            </a:r>
            <a:r>
              <a:rPr lang="de-DE" dirty="0" err="1"/>
              <a:t>clusters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exist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sensitive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initial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k &gt; N,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k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Empty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just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ignored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initializations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changed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</a:t>
            </a:r>
            <a:r>
              <a:rPr lang="de-DE" sz="1400" dirty="0"/>
              <a:t>Here </a:t>
            </a:r>
            <a:r>
              <a:rPr lang="de-DE" sz="1400" dirty="0" err="1"/>
              <a:t>purple</a:t>
            </a:r>
            <a:r>
              <a:rPr lang="de-DE" sz="1400" dirty="0"/>
              <a:t> X1 </a:t>
            </a:r>
            <a:r>
              <a:rPr lang="de-DE" sz="1400" dirty="0" err="1"/>
              <a:t>denotes</a:t>
            </a:r>
            <a:r>
              <a:rPr lang="de-DE" sz="1400" dirty="0"/>
              <a:t> a </a:t>
            </a:r>
            <a:r>
              <a:rPr lang="de-DE" sz="1400" dirty="0" err="1"/>
              <a:t>centroid</a:t>
            </a:r>
            <a:r>
              <a:rPr lang="de-DE" sz="1400" dirty="0"/>
              <a:t>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r>
              <a:rPr lang="de-DE" sz="1400" dirty="0"/>
              <a:t> </a:t>
            </a:r>
            <a:r>
              <a:rPr lang="de-DE" sz="1400" dirty="0" err="1"/>
              <a:t>point</a:t>
            </a:r>
            <a:r>
              <a:rPr lang="de-DE" sz="1400" dirty="0"/>
              <a:t> on1st </a:t>
            </a:r>
            <a:r>
              <a:rPr lang="de-DE" sz="1400" dirty="0" err="1"/>
              <a:t>iteration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65EFB-B53C-6959-0262-3106B424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8"/>
          <a:stretch/>
        </p:blipFill>
        <p:spPr>
          <a:xfrm>
            <a:off x="2530263" y="2666870"/>
            <a:ext cx="3328482" cy="30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99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 </a:t>
            </a:r>
            <a:r>
              <a:rPr lang="de-DE" dirty="0" err="1"/>
              <a:t>occlusion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Clusters are obscured or hidden behind other clusters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improper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coloring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scheme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Vizualization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phenomenon, leads to difficulty in identifying clusters, data points can be missed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3E294-E033-E9A4-735E-955CB45A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7"/>
          <a:stretch/>
        </p:blipFill>
        <p:spPr>
          <a:xfrm>
            <a:off x="2465350" y="2780365"/>
            <a:ext cx="4213299" cy="2855658"/>
          </a:xfrm>
          <a:prstGeom prst="rect">
            <a:avLst/>
          </a:prstGeom>
        </p:spPr>
      </p:pic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C7F982E3-1C80-F327-A42C-4A7408F7C672}"/>
              </a:ext>
            </a:extLst>
          </p:cNvPr>
          <p:cNvSpPr txBox="1">
            <a:spLocks/>
          </p:cNvSpPr>
          <p:nvPr/>
        </p:nvSpPr>
        <p:spPr>
          <a:xfrm>
            <a:off x="0" y="5636023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Two clusters, but impossible to tell how many datapoints of yellow exist behind blue cluster</a:t>
            </a:r>
          </a:p>
        </p:txBody>
      </p:sp>
    </p:spTree>
    <p:extLst>
      <p:ext uri="{BB962C8B-B14F-4D97-AF65-F5344CB8AC3E}">
        <p14:creationId xmlns:p14="http://schemas.microsoft.com/office/powerpoint/2010/main" val="3839244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Clusters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geometrically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irregular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skewed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Differs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handle non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handle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irregular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shaped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A regular smiley is considered as an irregular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57BBC-1631-F0B9-B575-EBD94408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6"/>
          <a:stretch/>
        </p:blipFill>
        <p:spPr>
          <a:xfrm>
            <a:off x="2191063" y="3156566"/>
            <a:ext cx="2210088" cy="1900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5B87E-69AF-887D-5E4D-DD272F2B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51" y="2569992"/>
            <a:ext cx="1719314" cy="30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45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 like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(k)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cutoff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hierarchical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algortihms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initalization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centroids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55703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Left side shows different centroid initialization from right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CB2BF-6632-427B-C718-D9EC46A5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00" y="2476571"/>
            <a:ext cx="6561400" cy="31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52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 </a:t>
            </a:r>
            <a:r>
              <a:rPr lang="de-DE" dirty="0" err="1"/>
              <a:t>hallucinations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Non existent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detected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alternative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same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43486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Non existent cluster detected on left, arbitrary clustering on the right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428A8-0063-4394-1546-F1DC5EEF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0" y="2771950"/>
            <a:ext cx="4524131" cy="2476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52FC3C-EBEA-1DB7-9A1C-F909410D5E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"/>
          <a:stretch/>
        </p:blipFill>
        <p:spPr>
          <a:xfrm>
            <a:off x="4988225" y="3033856"/>
            <a:ext cx="4088643" cy="19527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B214AA-844A-89E9-58B8-5F0338CB9447}"/>
              </a:ext>
            </a:extLst>
          </p:cNvPr>
          <p:cNvCxnSpPr/>
          <p:nvPr/>
        </p:nvCxnSpPr>
        <p:spPr>
          <a:xfrm>
            <a:off x="4722918" y="2734317"/>
            <a:ext cx="0" cy="2476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430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 </a:t>
            </a:r>
            <a:r>
              <a:rPr lang="de-DE" dirty="0" err="1"/>
              <a:t>stability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Degree to which clustering results remain consistent across different runs of clustering algorithm, or small perturbations in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Can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resampling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perturbation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ensemble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71021" y="5781096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Clusters changing with number of iterations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919331-4AF1-E5FA-5C2D-3E52DA21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87" y="2949672"/>
            <a:ext cx="4144189" cy="29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3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New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acquisition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45126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Clusters may change when new data is added to the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Underlying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Relevant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performing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online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BIRCH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handle online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341;p2">
            <a:extLst>
              <a:ext uri="{FF2B5EF4-FFF2-40B4-BE49-F238E27FC236}">
                <a16:creationId xmlns:a16="http://schemas.microsoft.com/office/drawing/2014/main" id="{5E9C7102-5846-27FA-7C87-D57B3BDA12FF}"/>
              </a:ext>
            </a:extLst>
          </p:cNvPr>
          <p:cNvSpPr txBox="1">
            <a:spLocks/>
          </p:cNvSpPr>
          <p:nvPr/>
        </p:nvSpPr>
        <p:spPr>
          <a:xfrm>
            <a:off x="0" y="562472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Final clusters about to change due to addition of new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CC0D7-908A-40EB-E89C-50F9FDAF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01" y="2559199"/>
            <a:ext cx="4447712" cy="32347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B2094B5-491D-C677-DDC2-C3F85B7940D2}"/>
              </a:ext>
            </a:extLst>
          </p:cNvPr>
          <p:cNvSpPr/>
          <p:nvPr/>
        </p:nvSpPr>
        <p:spPr>
          <a:xfrm>
            <a:off x="3406140" y="3820238"/>
            <a:ext cx="47904" cy="50722"/>
          </a:xfrm>
          <a:prstGeom prst="ellipse">
            <a:avLst/>
          </a:prstGeom>
          <a:solidFill>
            <a:srgbClr val="2D9FD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418BB-56DC-9455-47BB-D52EB708AE8B}"/>
              </a:ext>
            </a:extLst>
          </p:cNvPr>
          <p:cNvSpPr txBox="1"/>
          <p:nvPr/>
        </p:nvSpPr>
        <p:spPr>
          <a:xfrm>
            <a:off x="3406140" y="372748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New </a:t>
            </a:r>
            <a:r>
              <a:rPr lang="de-DE" sz="800" dirty="0" err="1"/>
              <a:t>data</a:t>
            </a:r>
            <a:r>
              <a:rPr lang="de-DE" sz="800" dirty="0"/>
              <a:t> </a:t>
            </a:r>
            <a:r>
              <a:rPr lang="de-DE" sz="800" dirty="0" err="1"/>
              <a:t>point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3023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S_Dbw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4082927" y="4295578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</a:t>
            </a:r>
            <a:r>
              <a:rPr lang="de-DE" sz="1200" dirty="0" err="1"/>
              <a:t>S_Dbw</a:t>
            </a:r>
            <a:endParaRPr lang="de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787407" y="4572578"/>
            <a:ext cx="789546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S_Dbw</a:t>
            </a:r>
            <a:r>
              <a:rPr lang="en-US" dirty="0"/>
              <a:t> was able to predict the accuracy of ML model (SVM) for </a:t>
            </a:r>
            <a:r>
              <a:rPr lang="en-US" b="1" dirty="0"/>
              <a:t>6/10</a:t>
            </a:r>
            <a:r>
              <a:rPr lang="en-US" dirty="0"/>
              <a:t> times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assumptions can be made about one certain value giving the best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C2B40-B261-4838-2092-2E8FB2DE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49" y="889422"/>
            <a:ext cx="5811901" cy="34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86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2512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Clustering </a:t>
            </a:r>
            <a:r>
              <a:rPr lang="de-DE" dirty="0" err="1"/>
              <a:t>techniques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AE69D-F131-B72D-7DC8-1E346F1D4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9"/>
          <a:stretch/>
        </p:blipFill>
        <p:spPr>
          <a:xfrm>
            <a:off x="592584" y="1864460"/>
            <a:ext cx="7958831" cy="31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687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Clustering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122680"/>
            <a:ext cx="7808754" cy="40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‚,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nor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an easy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find out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controlled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‘‘ –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D1F74-4AC6-948E-F146-34A20428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13" y="2470930"/>
            <a:ext cx="6969974" cy="3022018"/>
          </a:xfrm>
          <a:prstGeom prst="rect">
            <a:avLst/>
          </a:prstGeom>
        </p:spPr>
      </p:pic>
      <p:sp>
        <p:nvSpPr>
          <p:cNvPr id="13" name="Google Shape;341;p2">
            <a:extLst>
              <a:ext uri="{FF2B5EF4-FFF2-40B4-BE49-F238E27FC236}">
                <a16:creationId xmlns:a16="http://schemas.microsoft.com/office/drawing/2014/main" id="{14D216F9-3C75-E68C-6899-5A8C261E02C5}"/>
              </a:ext>
            </a:extLst>
          </p:cNvPr>
          <p:cNvSpPr txBox="1">
            <a:spLocks/>
          </p:cNvSpPr>
          <p:nvPr/>
        </p:nvSpPr>
        <p:spPr>
          <a:xfrm>
            <a:off x="0" y="5492948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Hierarchy of 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659879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Literature</a:t>
            </a:r>
            <a:r>
              <a:rPr lang="de-DE" dirty="0"/>
              <a:t> review : Clustering </a:t>
            </a:r>
            <a:r>
              <a:rPr lang="de-DE" dirty="0" err="1"/>
              <a:t>algortihms</a:t>
            </a:r>
            <a:r>
              <a:rPr lang="de-DE" dirty="0"/>
              <a:t> (Old)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59550" y="238153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ffectLst/>
                <a:latin typeface="Calibri" panose="020F0502020204030204" pitchFamily="34" charset="0"/>
              </a:rPr>
              <a:t>Types of clustering 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algortihms</a:t>
            </a:r>
            <a:r>
              <a:rPr lang="en-US" sz="1600" dirty="0">
                <a:effectLst/>
                <a:latin typeface="Calibri" panose="020F0502020204030204" pitchFamily="34" charset="0"/>
              </a:rPr>
              <a:t>: 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400" b="1" dirty="0"/>
              <a:t>Partitioning methods </a:t>
            </a:r>
          </a:p>
          <a:p>
            <a:pPr lvl="1"/>
            <a:r>
              <a:rPr lang="en-US" sz="1200" dirty="0"/>
              <a:t>Need to specify number of clusters</a:t>
            </a:r>
          </a:p>
          <a:p>
            <a:pPr lvl="1"/>
            <a:r>
              <a:rPr lang="en-US" sz="1200" dirty="0"/>
              <a:t>K means, K </a:t>
            </a:r>
            <a:r>
              <a:rPr lang="en-US" sz="1200" dirty="0" err="1"/>
              <a:t>mediods</a:t>
            </a:r>
            <a:r>
              <a:rPr lang="en-US" sz="1200" dirty="0"/>
              <a:t>, fuzzy C means, </a:t>
            </a:r>
            <a:r>
              <a:rPr lang="en-US" sz="1200" dirty="0" err="1"/>
              <a:t>Kmodes</a:t>
            </a:r>
            <a:endParaRPr lang="en-US" sz="1200" dirty="0"/>
          </a:p>
          <a:p>
            <a:r>
              <a:rPr lang="en-US" sz="1400" b="1" dirty="0"/>
              <a:t>Hierarchical methods</a:t>
            </a:r>
          </a:p>
          <a:p>
            <a:pPr lvl="1"/>
            <a:r>
              <a:rPr lang="en-US" sz="1200" dirty="0"/>
              <a:t>Do not need predefined no. of clusters</a:t>
            </a:r>
          </a:p>
          <a:p>
            <a:pPr lvl="1"/>
            <a:r>
              <a:rPr lang="en-US" sz="1200" dirty="0"/>
              <a:t>BIRCH, AGNES, CURE, Chameleon, DIANA</a:t>
            </a:r>
          </a:p>
          <a:p>
            <a:r>
              <a:rPr lang="en-US" sz="1400" b="1" dirty="0"/>
              <a:t>Density-based method</a:t>
            </a:r>
            <a:r>
              <a:rPr lang="en-US" sz="1400" dirty="0"/>
              <a:t>s</a:t>
            </a:r>
          </a:p>
          <a:p>
            <a:pPr lvl="1"/>
            <a:r>
              <a:rPr lang="en-US" sz="1200" dirty="0"/>
              <a:t>Use data reachability and data connectivity</a:t>
            </a:r>
          </a:p>
          <a:p>
            <a:pPr lvl="1"/>
            <a:r>
              <a:rPr lang="en-US" sz="1200" dirty="0"/>
              <a:t>Generally used for </a:t>
            </a:r>
            <a:r>
              <a:rPr lang="en-US" sz="1200" dirty="0" err="1"/>
              <a:t>anamoly</a:t>
            </a:r>
            <a:r>
              <a:rPr lang="en-US" sz="1200" dirty="0"/>
              <a:t> detection</a:t>
            </a:r>
          </a:p>
          <a:p>
            <a:pPr lvl="1"/>
            <a:r>
              <a:rPr lang="en-US" sz="1200" dirty="0"/>
              <a:t>DBSCAN, STING, OPTICS</a:t>
            </a:r>
          </a:p>
          <a:p>
            <a:r>
              <a:rPr lang="en-US" sz="1400" b="1" dirty="0"/>
              <a:t>Model-based methods</a:t>
            </a:r>
          </a:p>
          <a:p>
            <a:pPr lvl="1"/>
            <a:r>
              <a:rPr lang="en-US" sz="1200" dirty="0"/>
              <a:t>Assumes data has some kind of distribution</a:t>
            </a:r>
          </a:p>
          <a:p>
            <a:pPr lvl="1"/>
            <a:r>
              <a:rPr lang="en-US" sz="1200" dirty="0"/>
              <a:t>Gaussian Mixture Model (GMM), COBWEB, EM (Expectation maximization)</a:t>
            </a:r>
          </a:p>
          <a:p>
            <a:r>
              <a:rPr lang="en-US" sz="1400" b="1" dirty="0"/>
              <a:t>Grid-based methods</a:t>
            </a:r>
          </a:p>
          <a:p>
            <a:pPr lvl="1"/>
            <a:r>
              <a:rPr lang="en-US" sz="1200" dirty="0"/>
              <a:t>Use a uniform grid to partition space into a finite domain (instead of clustering each individual point)</a:t>
            </a:r>
          </a:p>
          <a:p>
            <a:pPr lvl="1"/>
            <a:r>
              <a:rPr lang="en-US" sz="1200" dirty="0"/>
              <a:t>Generally faster</a:t>
            </a:r>
          </a:p>
          <a:p>
            <a:pPr lvl="1"/>
            <a:r>
              <a:rPr lang="en-US" sz="1200" dirty="0"/>
              <a:t>MST, OPOSSUM, SNN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lvl="1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0CBA1EB3-0856-A1CA-298C-64E97E11F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746B6E8-5F6D-E2FF-1961-89A07965CD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7" y="6444000"/>
            <a:ext cx="13701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</a:t>
            </a:r>
            <a:r>
              <a:rPr lang="en-GB" dirty="0" err="1"/>
              <a:t>Juli</a:t>
            </a:r>
            <a:r>
              <a:rPr lang="en-GB" dirty="0"/>
              <a:t>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DF0A101F-67BD-38C5-A732-DDD81039476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EAFA4CF0-995F-725B-439B-8F71D24FE6A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9073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Other </a:t>
            </a:r>
            <a:r>
              <a:rPr lang="de-DE" dirty="0" err="1"/>
              <a:t>classifications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167068"/>
            <a:ext cx="7808754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Hard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overlap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ambiguity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membership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Ex: K-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K-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Mediods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Soft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fractional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memberships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multiple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     Can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membership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Let us have a look at the most suitable algorithms for our use case covering a range of clustering approaches (density based, centroid based, non linear):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K- Means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DBSCAN 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HDBSCAN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Spectral clustering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GMM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BIRCH</a:t>
            </a:r>
          </a:p>
        </p:txBody>
      </p:sp>
    </p:spTree>
    <p:extLst>
      <p:ext uri="{BB962C8B-B14F-4D97-AF65-F5344CB8AC3E}">
        <p14:creationId xmlns:p14="http://schemas.microsoft.com/office/powerpoint/2010/main" val="8222995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K-</a:t>
            </a:r>
            <a:r>
              <a:rPr lang="de-DE" dirty="0" err="1"/>
              <a:t>Means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451854"/>
            <a:ext cx="7808754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Simple to implement, fast convergence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Scales to bigger datasets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K-Means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cannot handle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non spherical, irregular or non convex data shapes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Must specify number of clusters (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 suitable for data with different densities</a:t>
            </a:r>
          </a:p>
        </p:txBody>
      </p:sp>
    </p:spTree>
    <p:extLst>
      <p:ext uri="{BB962C8B-B14F-4D97-AF65-F5344CB8AC3E}">
        <p14:creationId xmlns:p14="http://schemas.microsoft.com/office/powerpoint/2010/main" val="16904612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(</a:t>
            </a:r>
            <a:r>
              <a:rPr lang="de-DE" dirty="0" err="1"/>
              <a:t>cont</a:t>
            </a:r>
            <a:r>
              <a:rPr lang="de-DE" dirty="0"/>
              <a:t>.)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848172"/>
            <a:ext cx="7808754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plan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K-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baseline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naturally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506ED-F10F-2CA8-EA56-156CE74E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15" y="2367424"/>
            <a:ext cx="3589022" cy="35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290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DBSCAN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372014"/>
            <a:ext cx="7808754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Density-Based Spatial Clustering of Applications with Noise (1996)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identify varying shapes, sizes of clusters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Good for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outlier detection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as anomalies might form sparse or irregular shapes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need to specify number of clusters (k), but needs parameters like epsilon and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minPts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Groups points using local density and proximity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Robust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 noise points, does not include them in clusters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655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DBSCAN (</a:t>
            </a:r>
            <a:r>
              <a:rPr lang="de-DE" dirty="0" err="1"/>
              <a:t>cont</a:t>
            </a:r>
            <a:r>
              <a:rPr lang="de-DE" dirty="0"/>
              <a:t>.)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952289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 isn’t inherently non linear, but can handle non linear structures or arbitrary shapes due to its density based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Might struggle with things such as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class imbalance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or clusters with highly varying densities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E6417-F98A-713F-F8A4-E290246E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69" y="2456594"/>
            <a:ext cx="3664662" cy="35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313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HDBSCAN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892285"/>
            <a:ext cx="7808754" cy="371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Hierarchical Density-Based Spatial Clustering of Applications with Noise (2013)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Extension of DBSCAN, looks at a hierarchy of clusters considering their density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Each point is considered as a cluster, then merges clusters based on mutual reachability distance, creating a tree like structure, final structures are extracted from this tree using a cutoff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each point is tagged as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Border point, Core point or Noise point (Outlier),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hence it is very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446A-B1C7-8056-3555-31F20670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23" y="3955922"/>
            <a:ext cx="3689953" cy="21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35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229637"/>
            <a:ext cx="7808754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Introduced in 2002. Need to provide number of clusters.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handle non linearly separable clusters, useful when relationships cant be captured by simple distance metrics or linear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lower dimensional representations ex. 3+ the data points may not always be linearly separable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Effective when the data exhibits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complex and non-linear structures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making it suitable for tasks like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orientation detection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where data points may lie on non-linear folds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 uses eigen decomposition to transform data into a lower dim. representation where features are more separable, clusters more apparent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Doesn’t explicitly label outliers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One of the top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literature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2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583253" y="1248884"/>
            <a:ext cx="7895460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Say you receive a </a:t>
            </a:r>
            <a:r>
              <a:rPr lang="en-US" b="1" dirty="0"/>
              <a:t>‘faulty’ </a:t>
            </a:r>
            <a:r>
              <a:rPr lang="en-US" dirty="0"/>
              <a:t>dataset that you know has </a:t>
            </a:r>
            <a:r>
              <a:rPr lang="en-US" b="1" dirty="0"/>
              <a:t>many mislabels</a:t>
            </a:r>
            <a:r>
              <a:rPr lang="en-US" dirty="0"/>
              <a:t>, they will surely affect our metrics and give us a </a:t>
            </a:r>
            <a:r>
              <a:rPr lang="en-US" b="1" dirty="0"/>
              <a:t>wrong idea</a:t>
            </a:r>
            <a:r>
              <a:rPr lang="en-US" dirty="0"/>
              <a:t> about quality of feature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do we ignore these mislabels to get an approximate quality of feature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Experiment </a:t>
            </a:r>
            <a:r>
              <a:rPr lang="en-US" dirty="0"/>
              <a:t>: Mislabeled 5, 10, 15, 20, 25, 30, 50, 80 and 100% of the data automatically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metrics go down, intrinsic as well as extrinsic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53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Other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229637"/>
            <a:ext cx="7808754" cy="288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Methods like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BIRCH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can be explored if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online learning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 a requirement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GMM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(Gaussian mixture models) is also an option if additional clustering techniques need to be explored. It is a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soft clustering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NOTE : Computational complexity was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considered since assumption is that we are performing critical application, where accuracy matters more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310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526408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51904-EB12-B349-9B41-FD93A3D30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68" b="8447"/>
          <a:stretch/>
        </p:blipFill>
        <p:spPr>
          <a:xfrm>
            <a:off x="0" y="1784412"/>
            <a:ext cx="9144000" cy="35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3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(Old </a:t>
            </a:r>
            <a:r>
              <a:rPr lang="de-DE" dirty="0" err="1"/>
              <a:t>slide</a:t>
            </a:r>
            <a:r>
              <a:rPr lang="de-DE" dirty="0"/>
              <a:t>)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719100" y="222274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600" b="1" dirty="0">
                <a:latin typeface="Calibri" panose="020F0502020204030204" pitchFamily="34" charset="0"/>
              </a:rPr>
              <a:t>Intrinsic </a:t>
            </a:r>
            <a:r>
              <a:rPr lang="en-US" sz="1600" dirty="0">
                <a:latin typeface="Calibri" panose="020F0502020204030204" pitchFamily="34" charset="0"/>
              </a:rPr>
              <a:t>: No knowledge ground truth (labels) is required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Silhouette coefficient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</a:rPr>
              <a:t>Calinski-Harabasz</a:t>
            </a:r>
            <a:r>
              <a:rPr lang="en-US" sz="1600" dirty="0">
                <a:latin typeface="Calibri" panose="020F0502020204030204" pitchFamily="34" charset="0"/>
              </a:rPr>
              <a:t>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Davies-Bouldin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Extrinsic</a:t>
            </a:r>
            <a:r>
              <a:rPr lang="en-US" sz="1600" dirty="0">
                <a:effectLst/>
                <a:latin typeface="Calibri" panose="020F0502020204030204" pitchFamily="34" charset="0"/>
              </a:rPr>
              <a:t> : Metrics that require ground truth labels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Rand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Mutual information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V-measure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Fowlkes</a:t>
            </a:r>
            <a:r>
              <a:rPr lang="en-US" sz="1600" dirty="0">
                <a:latin typeface="Calibri" panose="020F0502020204030204" pitchFamily="34" charset="0"/>
              </a:rPr>
              <a:t>-</a:t>
            </a:r>
            <a:r>
              <a:rPr lang="en-US" sz="1600" dirty="0">
                <a:effectLst/>
                <a:latin typeface="Calibri" panose="020F0502020204030204" pitchFamily="34" charset="0"/>
              </a:rPr>
              <a:t>Mallows </a:t>
            </a:r>
            <a:r>
              <a:rPr lang="en-US" sz="1600" dirty="0">
                <a:latin typeface="Calibri" panose="020F0502020204030204" pitchFamily="34" charset="0"/>
              </a:rPr>
              <a:t>s</a:t>
            </a:r>
            <a:r>
              <a:rPr lang="en-US" sz="1600" dirty="0">
                <a:effectLst/>
                <a:latin typeface="Calibri" panose="020F0502020204030204" pitchFamily="34" charset="0"/>
              </a:rPr>
              <a:t>core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Homogeneity and completeness score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Normalized information distance 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</p:spTree>
    <p:extLst>
      <p:ext uri="{BB962C8B-B14F-4D97-AF65-F5344CB8AC3E}">
        <p14:creationId xmlns:p14="http://schemas.microsoft.com/office/powerpoint/2010/main" val="13221923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explained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141494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Silhouette score and coefficient: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Measures the compactness of the cluster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May not work with non convex clusters or clusters with varying shapes and densities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Values range from -1 to 1, with higher values indicating better-defined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B453-E668-35BC-62F5-AF611A76B8B0}"/>
              </a:ext>
            </a:extLst>
          </p:cNvPr>
          <p:cNvSpPr txBox="1"/>
          <p:nvPr/>
        </p:nvSpPr>
        <p:spPr>
          <a:xfrm>
            <a:off x="669959" y="2761326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Calinsky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Harabasz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index: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Measures the ratio of between-cluster dispersion to within-cluster dispersion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Higher values indicate more compact and well-separated clusters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Sensitive to the number of clusters and cluster shapes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C871A-0EB4-ADC0-D9EC-4C5A5DA14DFD}"/>
              </a:ext>
            </a:extLst>
          </p:cNvPr>
          <p:cNvSpPr txBox="1"/>
          <p:nvPr/>
        </p:nvSpPr>
        <p:spPr>
          <a:xfrm>
            <a:off x="630423" y="4381158"/>
            <a:ext cx="780875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Rand index: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Measures the similarity between the true class labels and the clustering results.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Values range from -1 to 1, with higher values indicating better agreement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Useful when we have ground truth labels</a:t>
            </a:r>
          </a:p>
        </p:txBody>
      </p:sp>
    </p:spTree>
    <p:extLst>
      <p:ext uri="{BB962C8B-B14F-4D97-AF65-F5344CB8AC3E}">
        <p14:creationId xmlns:p14="http://schemas.microsoft.com/office/powerpoint/2010/main" val="5115878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(</a:t>
            </a:r>
            <a:r>
              <a:rPr lang="de-DE" dirty="0" err="1"/>
              <a:t>cont</a:t>
            </a:r>
            <a:r>
              <a:rPr lang="de-DE" dirty="0"/>
              <a:t>.)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107532"/>
            <a:ext cx="7808754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Mutual Information: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Measures the amount of information shared between the true class labels and the clustering results.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Accounts for class imbalances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Popularly used in literature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B453-E668-35BC-62F5-AF611A76B8B0}"/>
              </a:ext>
            </a:extLst>
          </p:cNvPr>
          <p:cNvSpPr txBox="1"/>
          <p:nvPr/>
        </p:nvSpPr>
        <p:spPr>
          <a:xfrm>
            <a:off x="669959" y="3217275"/>
            <a:ext cx="780875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V-Measure: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The harmonic mean of homogeneity and completeness, capturing both aspects.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Suitable for imbalanced datasets.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C871A-0EB4-ADC0-D9EC-4C5A5DA14DFD}"/>
              </a:ext>
            </a:extLst>
          </p:cNvPr>
          <p:cNvSpPr txBox="1"/>
          <p:nvPr/>
        </p:nvSpPr>
        <p:spPr>
          <a:xfrm>
            <a:off x="630423" y="4588355"/>
            <a:ext cx="780875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Fowlkes Mallows score: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Measures the geometric mean of precision and recall for clustering.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Suitable for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21434664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801616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New </a:t>
            </a:r>
            <a:r>
              <a:rPr lang="de-DE" dirty="0" err="1"/>
              <a:t>techniques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1DF51-8142-C2A6-F9BF-6672F1EF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750"/>
            <a:ext cx="9144000" cy="39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1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Formalized</a:t>
            </a:r>
            <a:r>
              <a:rPr lang="de-DE" dirty="0"/>
              <a:t> </a:t>
            </a:r>
            <a:r>
              <a:rPr lang="de-DE" dirty="0" err="1"/>
              <a:t>objective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2045748"/>
            <a:ext cx="7808754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2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Learn an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embedding function f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8">
              <a:lnSpc>
                <a:spcPct val="2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maps images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 = {x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x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...,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600" b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}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features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 = {v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v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...,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600" b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}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600" b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(X</a:t>
            </a:r>
            <a:r>
              <a:rPr lang="en-US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lvl="8">
              <a:lnSpc>
                <a:spcPct val="20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 a lower dimensional representation space where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hardware parts are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while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dissimilar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ones are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30656457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Neural</a:t>
            </a:r>
            <a:r>
              <a:rPr lang="de-DE" dirty="0"/>
              <a:t> Clustering : </a:t>
            </a:r>
            <a:r>
              <a:rPr lang="de-DE" dirty="0" err="1"/>
              <a:t>Concatenating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A8BE3-ED9F-77D3-A88F-818EC18FAB43}"/>
              </a:ext>
            </a:extLst>
          </p:cNvPr>
          <p:cNvSpPr txBox="1"/>
          <p:nvPr/>
        </p:nvSpPr>
        <p:spPr>
          <a:xfrm>
            <a:off x="774300" y="610097"/>
            <a:ext cx="7128875" cy="5370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de-DE" b="1" dirty="0"/>
          </a:p>
          <a:p>
            <a:pPr>
              <a:lnSpc>
                <a:spcPct val="250000"/>
              </a:lnSpc>
            </a:pPr>
            <a:r>
              <a:rPr lang="de-DE" b="1" dirty="0" err="1"/>
              <a:t>Why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Outperforms</a:t>
            </a:r>
            <a:r>
              <a:rPr lang="de-DE" dirty="0"/>
              <a:t> normal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, TSNE+KNN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dirty="0" err="1"/>
              <a:t>than</a:t>
            </a:r>
            <a:r>
              <a:rPr lang="de-DE" dirty="0"/>
              <a:t> just MNIST, like CIFAR and 20newsgroup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Robustness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b="1" dirty="0" err="1"/>
              <a:t>generalization</a:t>
            </a:r>
            <a:r>
              <a:rPr lang="de-DE" dirty="0"/>
              <a:t> on different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endParaRPr lang="de-DE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250000"/>
              </a:lnSpc>
            </a:pPr>
            <a:endParaRPr lang="de-DE" dirty="0"/>
          </a:p>
          <a:p>
            <a:pPr>
              <a:lnSpc>
                <a:spcPct val="250000"/>
              </a:lnSpc>
            </a:pPr>
            <a:endParaRPr lang="de-DE" dirty="0"/>
          </a:p>
          <a:p>
            <a:r>
              <a:rPr lang="de-DE" b="1" dirty="0"/>
              <a:t>Source : </a:t>
            </a:r>
            <a:r>
              <a:rPr lang="en-US" dirty="0"/>
              <a:t>Neural Clustering: Concatenating Layers for Better Projections (2017)</a:t>
            </a:r>
          </a:p>
          <a:p>
            <a:r>
              <a:rPr lang="es-ES" dirty="0"/>
              <a:t>Sean </a:t>
            </a:r>
            <a:r>
              <a:rPr lang="es-ES" dirty="0" err="1"/>
              <a:t>Saito</a:t>
            </a:r>
            <a:r>
              <a:rPr lang="es-ES" dirty="0"/>
              <a:t>, </a:t>
            </a:r>
            <a:r>
              <a:rPr lang="es-ES" dirty="0" err="1"/>
              <a:t>Robby</a:t>
            </a:r>
            <a:r>
              <a:rPr lang="es-ES" dirty="0"/>
              <a:t> T. Tan</a:t>
            </a:r>
            <a:endParaRPr lang="en-US" dirty="0"/>
          </a:p>
        </p:txBody>
      </p:sp>
      <p:sp>
        <p:nvSpPr>
          <p:cNvPr id="10" name="AutoShape 4">
            <a:hlinkClick r:id="rId3" tooltip="Download PDF"/>
            <a:extLst>
              <a:ext uri="{FF2B5EF4-FFF2-40B4-BE49-F238E27FC236}">
                <a16:creationId xmlns:a16="http://schemas.microsoft.com/office/drawing/2014/main" id="{652808A5-89A0-E005-8F87-8F4329312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1155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39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Neural</a:t>
            </a:r>
            <a:r>
              <a:rPr lang="de-DE" dirty="0"/>
              <a:t> Clustering : </a:t>
            </a:r>
            <a:r>
              <a:rPr lang="de-DE" dirty="0" err="1"/>
              <a:t>Concatenating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(</a:t>
            </a:r>
            <a:r>
              <a:rPr lang="de-DE" dirty="0" err="1"/>
              <a:t>cont</a:t>
            </a:r>
            <a:r>
              <a:rPr lang="de-DE" dirty="0"/>
              <a:t>.)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471516"/>
            <a:ext cx="7808754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and how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Unsupervised model to project data onto an embedded space where intermediate</a:t>
            </a:r>
          </a:p>
          <a:p>
            <a:pPr lvl="8"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layers of a deep autoencoder are concatenated for a representation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Descriptors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or features are generated from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TSNE used to reduce dimensions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They optimized autoencoders such that each layer has a semantic representation of the data, and combining these layers to get a representation is very effective,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rather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than just taking the representation of the last layer, like a normal CNN</a:t>
            </a:r>
          </a:p>
          <a:p>
            <a:pPr lvl="8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8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5084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Local</a:t>
            </a:r>
            <a:r>
              <a:rPr lang="de-DE" dirty="0"/>
              <a:t> Aggregation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A8BE3-ED9F-77D3-A88F-818EC18FAB43}"/>
              </a:ext>
            </a:extLst>
          </p:cNvPr>
          <p:cNvSpPr txBox="1"/>
          <p:nvPr/>
        </p:nvSpPr>
        <p:spPr>
          <a:xfrm>
            <a:off x="774300" y="610097"/>
            <a:ext cx="7090403" cy="6246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endParaRPr lang="de-DE" b="1" dirty="0"/>
          </a:p>
          <a:p>
            <a:pPr>
              <a:lnSpc>
                <a:spcPct val="250000"/>
              </a:lnSpc>
            </a:pPr>
            <a:r>
              <a:rPr lang="de-DE" b="1" dirty="0" err="1"/>
              <a:t>Why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b="1" dirty="0" err="1"/>
              <a:t>surpassed</a:t>
            </a:r>
            <a:r>
              <a:rPr lang="de-DE" dirty="0"/>
              <a:t> </a:t>
            </a:r>
            <a:r>
              <a:rPr lang="de-DE" dirty="0" err="1"/>
              <a:t>AlexNet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on </a:t>
            </a:r>
            <a:r>
              <a:rPr lang="de-DE" dirty="0" err="1"/>
              <a:t>ImageNet</a:t>
            </a:r>
            <a:r>
              <a:rPr lang="de-DE" dirty="0"/>
              <a:t> and Places205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on PASCAL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Recognition, </a:t>
            </a:r>
            <a:r>
              <a:rPr lang="de-DE" dirty="0" err="1"/>
              <a:t>segmentation</a:t>
            </a:r>
            <a:r>
              <a:rPr lang="de-DE" dirty="0"/>
              <a:t>, </a:t>
            </a:r>
            <a:r>
              <a:rPr lang="de-DE" dirty="0" err="1"/>
              <a:t>detection</a:t>
            </a:r>
            <a:r>
              <a:rPr lang="de-DE" dirty="0"/>
              <a:t> etc.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Outperformed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DeepCluster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/>
              <a:t>ResNet50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+6% </a:t>
            </a:r>
            <a:r>
              <a:rPr lang="de-DE" dirty="0" err="1"/>
              <a:t>improvement</a:t>
            </a:r>
            <a:endParaRPr lang="de-DE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250000"/>
              </a:lnSpc>
            </a:pPr>
            <a:endParaRPr lang="de-DE" dirty="0"/>
          </a:p>
          <a:p>
            <a:pPr>
              <a:lnSpc>
                <a:spcPct val="250000"/>
              </a:lnSpc>
            </a:pPr>
            <a:endParaRPr lang="de-DE" dirty="0"/>
          </a:p>
          <a:p>
            <a:r>
              <a:rPr lang="de-DE" b="1" dirty="0"/>
              <a:t>Source : </a:t>
            </a:r>
            <a:r>
              <a:rPr lang="en-US" dirty="0" err="1"/>
              <a:t>Chengxu</a:t>
            </a:r>
            <a:r>
              <a:rPr lang="en-US" dirty="0"/>
              <a:t> Zhuang, Alex Lin </a:t>
            </a:r>
            <a:r>
              <a:rPr lang="en-US" dirty="0" err="1"/>
              <a:t>Zhai</a:t>
            </a:r>
            <a:r>
              <a:rPr lang="en-US" dirty="0"/>
              <a:t>, &amp; Daniel </a:t>
            </a:r>
            <a:r>
              <a:rPr lang="en-US" dirty="0" err="1"/>
              <a:t>Yamins</a:t>
            </a:r>
            <a:r>
              <a:rPr lang="en-US" dirty="0"/>
              <a:t>. (2019). Local Aggregation </a:t>
            </a:r>
          </a:p>
          <a:p>
            <a:r>
              <a:rPr lang="en-US" dirty="0"/>
              <a:t>for Unsupervised Learning of Visual Embeddings.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2679167" y="4597091"/>
            <a:ext cx="3711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</a:t>
            </a:r>
            <a:r>
              <a:rPr lang="de-DE" sz="1200" dirty="0" err="1"/>
              <a:t>Mislabels</a:t>
            </a:r>
            <a:r>
              <a:rPr lang="de-DE" sz="1200" dirty="0"/>
              <a:t> </a:t>
            </a:r>
            <a:r>
              <a:rPr lang="de-DE" sz="1200" dirty="0" err="1"/>
              <a:t>percentage</a:t>
            </a:r>
            <a:r>
              <a:rPr lang="de-DE" sz="1200" dirty="0"/>
              <a:t> </a:t>
            </a:r>
            <a:r>
              <a:rPr lang="de-DE" sz="1200" dirty="0" err="1"/>
              <a:t>vs</a:t>
            </a:r>
            <a:r>
              <a:rPr lang="de-DE" sz="1200" dirty="0"/>
              <a:t> </a:t>
            </a:r>
            <a:r>
              <a:rPr lang="de-DE" sz="1200" dirty="0" err="1"/>
              <a:t>Metrics</a:t>
            </a:r>
            <a:r>
              <a:rPr lang="de-DE" sz="1200" dirty="0"/>
              <a:t> (PEG Dataset)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774300" y="4866621"/>
            <a:ext cx="78954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But</a:t>
            </a:r>
            <a:r>
              <a:rPr lang="en-US" dirty="0"/>
              <a:t> if we calculate intrinsic metrics after performing clustering, we </a:t>
            </a:r>
            <a:r>
              <a:rPr lang="en-US" b="1" dirty="0"/>
              <a:t>can “ignore” the mislabels </a:t>
            </a:r>
            <a:r>
              <a:rPr lang="en-US" dirty="0"/>
              <a:t>and get the true quality of the feature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A4E3F-78E4-E659-555C-07F15B6E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36" y="897363"/>
            <a:ext cx="3149433" cy="1782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A2EB4-D572-5894-94CD-57AFCB041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00" y="903301"/>
            <a:ext cx="3138942" cy="1776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E77CC5-5449-30E5-7F39-BCA248EE3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36" y="2784899"/>
            <a:ext cx="3149434" cy="1742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61D1ED-1216-6F18-6456-841798B14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800" y="2784899"/>
            <a:ext cx="3149433" cy="17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03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Local</a:t>
            </a:r>
            <a:r>
              <a:rPr lang="de-DE" dirty="0"/>
              <a:t> Aggregation (</a:t>
            </a:r>
            <a:r>
              <a:rPr lang="de-DE" dirty="0" err="1"/>
              <a:t>cont</a:t>
            </a:r>
            <a:r>
              <a:rPr lang="de-DE" dirty="0"/>
              <a:t>.)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471516"/>
            <a:ext cx="7808754" cy="399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What and how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 unsupervised technique used to learn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visual representations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from input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general framework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uses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local aggregation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create meaningful representations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types of embedding functions can be used</a:t>
            </a:r>
          </a:p>
          <a:p>
            <a:pPr marL="285750" lvl="8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Iteratively identify close neighbors in embedding space while optimizing the embedding function to strengthen the degree of local aggregation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causes inputs naturally dissimilar to each other to be more apart in feature space, while statistically similar points move into emergent clusters</a:t>
            </a:r>
          </a:p>
          <a:p>
            <a:pPr lvl="8"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718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Local</a:t>
            </a:r>
            <a:r>
              <a:rPr lang="de-DE" dirty="0"/>
              <a:t> Aggregation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107532"/>
            <a:ext cx="780875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By optimizing both clustering structure and the non linear embedding we can expose statistical regularities in data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Results in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robust representations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can be used for downstream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FBCD9-1221-796D-A9FC-D6A1FA8B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8" y="2492190"/>
            <a:ext cx="8460724" cy="33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62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Misc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107532"/>
            <a:ext cx="7808754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onfirm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outliers with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LOF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(Local outlier factor) or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COF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(Connectivity based outlier factor)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Try an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ensemble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of clustering methods and use consensus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Propose and explore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atleast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novel technique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regarding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 the data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techniques like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neural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local aggregations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(if time permits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DeepCluster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Compare all algorithms on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BOSCH datasets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MVTec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dataset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along with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synthetic data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exaggerates effects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Evaluate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various techniques using the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metrics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discussed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22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TLDR </a:t>
            </a:r>
            <a:r>
              <a:rPr lang="de-DE" dirty="0" err="1"/>
              <a:t>Literature</a:t>
            </a:r>
            <a:r>
              <a:rPr lang="de-DE" dirty="0"/>
              <a:t> review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107532"/>
            <a:ext cx="78087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Autoencoders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outperform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classic CNN image feature extractors for generating representations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9FADA0-26F6-2E9C-A3EA-F60603EB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89" y="2068424"/>
            <a:ext cx="6578022" cy="2721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E6E6A9-570F-93B6-7B83-F73485CC394C}"/>
              </a:ext>
            </a:extLst>
          </p:cNvPr>
          <p:cNvSpPr txBox="1"/>
          <p:nvPr/>
        </p:nvSpPr>
        <p:spPr>
          <a:xfrm>
            <a:off x="630423" y="4789576"/>
            <a:ext cx="7808754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Algortihms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K-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H/DBSCAN,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GMM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New techniques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to be tested : Autoencoders, Neural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Local aggregation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Dimensionality reduction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techniques to be tested : PCA, TSNE, MDS, LDA, Autoencoders</a:t>
            </a:r>
          </a:p>
        </p:txBody>
      </p:sp>
    </p:spTree>
    <p:extLst>
      <p:ext uri="{BB962C8B-B14F-4D97-AF65-F5344CB8AC3E}">
        <p14:creationId xmlns:p14="http://schemas.microsoft.com/office/powerpoint/2010/main" val="15319708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 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942500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01600" indent="0" algn="ctr">
              <a:buNone/>
            </a:pPr>
            <a:r>
              <a:rPr lang="de-DE" b="1" dirty="0"/>
              <a:t>Feedback time!</a:t>
            </a:r>
            <a:endParaRPr lang="en-US" b="1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F504824-D239-ED29-D167-FEC835A12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4591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26</a:t>
            </a:r>
            <a:r>
              <a:rPr lang="en-GB" baseline="30000" dirty="0"/>
              <a:t>th</a:t>
            </a:r>
            <a:r>
              <a:rPr lang="en-GB" dirty="0"/>
              <a:t> </a:t>
            </a:r>
            <a:r>
              <a:rPr lang="en-GB" dirty="0" err="1"/>
              <a:t>Juli</a:t>
            </a:r>
            <a:r>
              <a:rPr lang="en-GB" dirty="0"/>
              <a:t>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22E1E-11E6-6BD8-38DC-7FDB901B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28" y="2318709"/>
            <a:ext cx="2752344" cy="16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68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A758-3954-76E7-F43F-CA29F10F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1DC8B-ED7E-064B-FF62-C6E520A02E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C588A-C5AA-00A4-88D2-D62283D94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0D6AC-7FE0-F01F-3B50-00B95DA7BB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de-DE" dirty="0"/>
              <a:t>OLD SLDIES BEGIN FROM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357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Timeline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6D075-CD02-29BD-93F6-0C4A3BBC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683"/>
            <a:ext cx="9144000" cy="3348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76C063-C8E9-DB20-AEDA-516D587E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6089"/>
            <a:ext cx="9144000" cy="3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44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Understanding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timeline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867617"/>
            <a:ext cx="78087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Duration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masterthesis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@ Bosch :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Currently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time : ~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69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9-10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biweekly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meetings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! Need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pick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lvl="6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04E978-55FB-A828-5E37-16C0A5DE31B3}"/>
              </a:ext>
            </a:extLst>
          </p:cNvPr>
          <p:cNvSpPr/>
          <p:nvPr/>
        </p:nvSpPr>
        <p:spPr>
          <a:xfrm>
            <a:off x="1554480" y="4724468"/>
            <a:ext cx="6185032" cy="493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61B7FF-E494-6E66-20F2-EAB9D4EC5581}"/>
              </a:ext>
            </a:extLst>
          </p:cNvPr>
          <p:cNvSpPr/>
          <p:nvPr/>
        </p:nvSpPr>
        <p:spPr>
          <a:xfrm>
            <a:off x="1566046" y="4724468"/>
            <a:ext cx="2832217" cy="4937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60D9E4-40E7-030C-6BC4-F8AE15E83102}"/>
              </a:ext>
            </a:extLst>
          </p:cNvPr>
          <p:cNvCxnSpPr>
            <a:cxnSpLocks/>
          </p:cNvCxnSpPr>
          <p:nvPr/>
        </p:nvCxnSpPr>
        <p:spPr>
          <a:xfrm flipV="1">
            <a:off x="5364927" y="4523300"/>
            <a:ext cx="0" cy="2072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2C346-669C-1EAC-463C-D645139E881C}"/>
              </a:ext>
            </a:extLst>
          </p:cNvPr>
          <p:cNvCxnSpPr>
            <a:cxnSpLocks/>
          </p:cNvCxnSpPr>
          <p:nvPr/>
        </p:nvCxnSpPr>
        <p:spPr>
          <a:xfrm flipV="1">
            <a:off x="6568444" y="4517204"/>
            <a:ext cx="0" cy="2072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D72146-262E-022D-0DDE-A647C20D302C}"/>
              </a:ext>
            </a:extLst>
          </p:cNvPr>
          <p:cNvCxnSpPr>
            <a:cxnSpLocks/>
          </p:cNvCxnSpPr>
          <p:nvPr/>
        </p:nvCxnSpPr>
        <p:spPr>
          <a:xfrm flipV="1">
            <a:off x="2424424" y="4517204"/>
            <a:ext cx="0" cy="2072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AFC470-2937-9F71-E73B-F0EAC481BBA1}"/>
              </a:ext>
            </a:extLst>
          </p:cNvPr>
          <p:cNvCxnSpPr>
            <a:cxnSpLocks/>
          </p:cNvCxnSpPr>
          <p:nvPr/>
        </p:nvCxnSpPr>
        <p:spPr>
          <a:xfrm flipV="1">
            <a:off x="4050163" y="4517204"/>
            <a:ext cx="0" cy="20726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4E9E46-7296-A7E2-261E-496645C1C592}"/>
              </a:ext>
            </a:extLst>
          </p:cNvPr>
          <p:cNvCxnSpPr>
            <a:cxnSpLocks/>
          </p:cNvCxnSpPr>
          <p:nvPr/>
        </p:nvCxnSpPr>
        <p:spPr>
          <a:xfrm flipV="1">
            <a:off x="7739512" y="4526799"/>
            <a:ext cx="0" cy="295724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EE9499-1172-02B5-06FE-E7B8B2779D89}"/>
              </a:ext>
            </a:extLst>
          </p:cNvPr>
          <p:cNvSpPr txBox="1"/>
          <p:nvPr/>
        </p:nvSpPr>
        <p:spPr>
          <a:xfrm>
            <a:off x="1302947" y="534378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May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73981-9877-32D6-3BE0-9BDA452B91EB}"/>
              </a:ext>
            </a:extLst>
          </p:cNvPr>
          <p:cNvSpPr txBox="1"/>
          <p:nvPr/>
        </p:nvSpPr>
        <p:spPr>
          <a:xfrm>
            <a:off x="7254422" y="531382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October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D5ED1C-45DB-9DD3-BCBF-3363A747A41E}"/>
              </a:ext>
            </a:extLst>
          </p:cNvPr>
          <p:cNvSpPr txBox="1"/>
          <p:nvPr/>
        </p:nvSpPr>
        <p:spPr>
          <a:xfrm>
            <a:off x="2207545" y="536133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June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D27154-218D-BAC6-0DF1-815A58644555}"/>
              </a:ext>
            </a:extLst>
          </p:cNvPr>
          <p:cNvSpPr txBox="1"/>
          <p:nvPr/>
        </p:nvSpPr>
        <p:spPr>
          <a:xfrm>
            <a:off x="3669879" y="536133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July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4BD160-809B-DB6B-C3EE-4C70263ADDFB}"/>
              </a:ext>
            </a:extLst>
          </p:cNvPr>
          <p:cNvSpPr txBox="1"/>
          <p:nvPr/>
        </p:nvSpPr>
        <p:spPr>
          <a:xfrm>
            <a:off x="4852480" y="534378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Aug.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237AE-F860-52BB-96C5-1A67E60BEC95}"/>
              </a:ext>
            </a:extLst>
          </p:cNvPr>
          <p:cNvSpPr txBox="1"/>
          <p:nvPr/>
        </p:nvSpPr>
        <p:spPr>
          <a:xfrm>
            <a:off x="5966354" y="535441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Sep.</a:t>
            </a:r>
            <a:endParaRPr lang="en-US" dirty="0"/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B4CBF9C-9020-D911-7816-E71BFAA14313}"/>
              </a:ext>
            </a:extLst>
          </p:cNvPr>
          <p:cNvSpPr/>
          <p:nvPr/>
        </p:nvSpPr>
        <p:spPr>
          <a:xfrm rot="5400000">
            <a:off x="4269281" y="4323763"/>
            <a:ext cx="188075" cy="21799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EDA54D-9C82-6ED3-A0F7-77440A58CEB4}"/>
              </a:ext>
            </a:extLst>
          </p:cNvPr>
          <p:cNvSpPr txBox="1"/>
          <p:nvPr/>
        </p:nvSpPr>
        <p:spPr>
          <a:xfrm>
            <a:off x="3962406" y="395190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65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Work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490310"/>
            <a:ext cx="780875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6" indent="-342900">
              <a:lnSpc>
                <a:spcPct val="20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review,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conceptualization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gathering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6" indent="-342900">
              <a:lnSpc>
                <a:spcPct val="20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6" indent="-342900">
              <a:lnSpc>
                <a:spcPct val="20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Benchmarking and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Test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combinations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6" indent="-342900">
              <a:lnSpc>
                <a:spcPct val="200000"/>
              </a:lnSpc>
              <a:buAutoNum type="arabicPeriod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Analysis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Investigate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acquired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6" indent="-342900">
              <a:lnSpc>
                <a:spcPct val="200000"/>
              </a:lnSpc>
              <a:buAutoNum type="arabicPeriod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Documentation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Write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masterthesis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052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387161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Research </a:t>
            </a:r>
            <a:r>
              <a:rPr lang="de-DE" dirty="0" err="1"/>
              <a:t>phase</a:t>
            </a:r>
            <a:br>
              <a:rPr lang="de-DE" dirty="0"/>
            </a:b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106262"/>
            <a:ext cx="7808754" cy="544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Apart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reading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papers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Ex: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occlusion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seperation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density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artifacts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Find out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quantitative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quantitative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intuitively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Find out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comapre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exist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Ex: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CNNs,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VAE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1731146" y="4166290"/>
            <a:ext cx="5391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</a:t>
            </a:r>
            <a:r>
              <a:rPr lang="de-DE" sz="1200" dirty="0" err="1"/>
              <a:t>Mislabels</a:t>
            </a:r>
            <a:r>
              <a:rPr lang="de-DE" sz="1200" dirty="0"/>
              <a:t> </a:t>
            </a:r>
            <a:r>
              <a:rPr lang="de-DE" sz="1200" dirty="0" err="1"/>
              <a:t>percentage</a:t>
            </a:r>
            <a:r>
              <a:rPr lang="de-DE" sz="1200" dirty="0"/>
              <a:t> </a:t>
            </a:r>
            <a:r>
              <a:rPr lang="de-DE" sz="1200" dirty="0" err="1"/>
              <a:t>vs</a:t>
            </a:r>
            <a:r>
              <a:rPr lang="de-DE" sz="1200" dirty="0"/>
              <a:t> Post </a:t>
            </a:r>
            <a:r>
              <a:rPr lang="de-DE" sz="1200" dirty="0" err="1"/>
              <a:t>Kmeans</a:t>
            </a:r>
            <a:r>
              <a:rPr lang="de-DE" sz="1200" dirty="0"/>
              <a:t> </a:t>
            </a:r>
            <a:r>
              <a:rPr lang="de-DE" sz="1200" dirty="0" err="1"/>
              <a:t>Metrics</a:t>
            </a:r>
            <a:r>
              <a:rPr lang="de-DE" sz="1200" dirty="0"/>
              <a:t> (Mattendichtung Dataset)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624270" y="4582276"/>
            <a:ext cx="789546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Here we can see metrics applied after performing </a:t>
            </a:r>
            <a:r>
              <a:rPr lang="en-US" dirty="0" err="1"/>
              <a:t>KMeans</a:t>
            </a:r>
            <a:r>
              <a:rPr lang="en-US" dirty="0"/>
              <a:t> are </a:t>
            </a:r>
            <a:r>
              <a:rPr lang="en-US" b="1" dirty="0"/>
              <a:t>invariant </a:t>
            </a:r>
            <a:r>
              <a:rPr lang="en-US" dirty="0"/>
              <a:t>to the </a:t>
            </a:r>
            <a:r>
              <a:rPr lang="en-US" b="1" dirty="0"/>
              <a:t>mislabels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However, </a:t>
            </a:r>
            <a:r>
              <a:rPr lang="en-US" dirty="0"/>
              <a:t>this will </a:t>
            </a:r>
            <a:r>
              <a:rPr lang="en-US" b="1" dirty="0"/>
              <a:t>not work </a:t>
            </a:r>
            <a:r>
              <a:rPr lang="en-US" dirty="0"/>
              <a:t>in cases where feature extractor cannot differentiate between two classes and assigns wrong clusters to non-mislabeled data (hard datasets)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C24B0-89EB-582A-8203-D07DB29CB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7"/>
          <a:stretch/>
        </p:blipFill>
        <p:spPr>
          <a:xfrm>
            <a:off x="2002726" y="809227"/>
            <a:ext cx="4665650" cy="33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89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387161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Implementation and </a:t>
            </a:r>
            <a:r>
              <a:rPr lang="de-DE" dirty="0" err="1"/>
              <a:t>benchmarking</a:t>
            </a:r>
            <a:r>
              <a:rPr lang="de-DE" dirty="0"/>
              <a:t> </a:t>
            </a:r>
            <a:r>
              <a:rPr lang="de-DE" dirty="0" err="1"/>
              <a:t>phase</a:t>
            </a:r>
            <a:br>
              <a:rPr lang="de-DE" dirty="0"/>
            </a:b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554318"/>
            <a:ext cx="7808754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Gather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preexisting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Bosch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sources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Devise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discussed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earlier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Tweak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Ex. Fine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Analyse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novel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335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documentation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554318"/>
            <a:ext cx="7808754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charts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optimal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Writing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masterthesis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conducted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592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CE2B7-BA9D-D881-3A0A-E4DE94ADC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AC135-E6B6-B467-EB95-8116D03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Gantt </a:t>
            </a:r>
            <a:r>
              <a:rPr lang="de-DE" dirty="0" err="1"/>
              <a:t>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91AA1-ECC5-4267-F3CC-A9CA8706E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4B2CF-D88F-C8CE-2E12-37CEF86D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3" y="1994325"/>
            <a:ext cx="8424900" cy="28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23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Goal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A1B78-A96C-E34D-709D-84BB5A7C7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7" b="18577"/>
          <a:stretch/>
        </p:blipFill>
        <p:spPr>
          <a:xfrm>
            <a:off x="0" y="1618488"/>
            <a:ext cx="9144000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73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Goals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154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944304"/>
            <a:ext cx="7808754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Goal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Explore and understand the feature space from pretrained feature extractors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By applying various visualization techniques and quantitative metrics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Test different computer vision pretrained feature extractors on various industrial image datasets. Find , apply and compare different visualization techniques and how they capture different effects in the feature space.</a:t>
            </a: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169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How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616837"/>
            <a:ext cx="7808754" cy="362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Methodology :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all significant effects occurring in the feature space (outliers, cluster separation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out the visualization techniques and quantitative metrics that capture these effects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Derive synthetic datasets that represent these effects in feature space &amp; select the suitable visualization techniques and quantitative metrics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Evaluation: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Benchmark different vision feature extractors on various industrial image datasets by using the different visualization and quantitative methods</a:t>
            </a:r>
          </a:p>
        </p:txBody>
      </p:sp>
    </p:spTree>
    <p:extLst>
      <p:ext uri="{BB962C8B-B14F-4D97-AF65-F5344CB8AC3E}">
        <p14:creationId xmlns:p14="http://schemas.microsoft.com/office/powerpoint/2010/main" val="20891118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Research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brainstroming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276792"/>
            <a:ext cx="7808754" cy="489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Research question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How can we understand, evaluate and visualize feature spaces obtained from image feature extractors, in an industrial images analysis context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Sub-research questions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pretrained image feature extractors can be adapted for industrial image analysis?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significant effects occurring in a feature space of pretrained vision feature extractors?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quantitative metrics are suitable for evaluating the performance of pretrained feature extractors?</a:t>
            </a: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visualization techniques can be used to analyz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and understand these feature spaces?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590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Contribution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618F-1663-633E-65EC-1A8D6444F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1" b="8660"/>
          <a:stretch/>
        </p:blipFill>
        <p:spPr>
          <a:xfrm>
            <a:off x="0" y="1458468"/>
            <a:ext cx="9144000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1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Contribution</a:t>
            </a:r>
            <a:r>
              <a:rPr lang="de-DE" dirty="0"/>
              <a:t> &amp; </a:t>
            </a:r>
            <a:r>
              <a:rPr lang="de-DE" dirty="0" err="1"/>
              <a:t>Novelty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660840"/>
            <a:ext cx="780875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Investigating the application of state of the art image feature extractors, both pretrained and fine tuned, on industrial image data, which is a relatively unexplored area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Modifying the architecture of these feature extractors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Introducing and comparing novel visualization techniques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Interpretability,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explainability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visualization of latent spaces of these feature extractors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202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Questions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40BC-630D-D626-F90E-E69ED7CEF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4" b="8557"/>
          <a:stretch/>
        </p:blipFill>
        <p:spPr>
          <a:xfrm>
            <a:off x="0" y="1545336"/>
            <a:ext cx="9144000" cy="3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6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Class </a:t>
            </a:r>
            <a:r>
              <a:rPr lang="de-DE" dirty="0" err="1"/>
              <a:t>imbalance</a:t>
            </a:r>
            <a:r>
              <a:rPr lang="de-DE" dirty="0"/>
              <a:t> and </a:t>
            </a:r>
            <a:r>
              <a:rPr lang="de-DE" dirty="0" err="1"/>
              <a:t>blur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508876" y="1486428"/>
            <a:ext cx="7895460" cy="27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 imbalance was simulated on PEG, by removing some instances from NOK class. 0, 10, 20, 40, 60,80, 90 % </a:t>
            </a:r>
            <a:r>
              <a:rPr lang="en-US" b="1" dirty="0"/>
              <a:t>consecutively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also noticed the shape of the TSNE sometimes flipped or even changed minimally when data was altered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20272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5438" y="121116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Questions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30423" y="1660840"/>
            <a:ext cx="7808754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privacy status of the Bosch datasets, can they be published for Uni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masterthesis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 Bosch want a report as a product or a scientific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masterthesis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document?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some areas that Bosch wants to focus on, that might not be very relevant to the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extractor and classifier feature spaces are two different things, will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feature space of image extractors be more helpful than analyzing feature space for classifier? Since extractors are pretrained on different datasets, analysis will change for each new hardware part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Manifold learning?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631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 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942500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01600" indent="0" algn="ctr">
              <a:buNone/>
            </a:pPr>
            <a:r>
              <a:rPr lang="de-DE" b="1" dirty="0"/>
              <a:t>Feedback time!</a:t>
            </a:r>
            <a:endParaRPr lang="en-US" b="1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F504824-D239-ED29-D167-FEC835A12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</a:t>
            </a:r>
            <a:r>
              <a:rPr lang="en-GB" baseline="30000" dirty="0"/>
              <a:t>th</a:t>
            </a:r>
            <a:r>
              <a:rPr lang="en-GB" dirty="0"/>
              <a:t> July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22E1E-11E6-6BD8-38DC-7FDB901B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28" y="2318709"/>
            <a:ext cx="2752344" cy="16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25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A0FA-9302-8BD0-7039-DA906D75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768A8-0F94-67C0-580A-CE62DE4C3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7A7B-32E1-08CA-8D2E-B14F7619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4E196-7C1F-E30A-5801-E15CD075E3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5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refresher</a:t>
            </a:r>
            <a:endParaRPr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9959" y="1188889"/>
            <a:ext cx="78087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masterthesis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Preliminary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review</a:t>
            </a:r>
          </a:p>
          <a:p>
            <a:pPr lvl="6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- Keywords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papers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acquired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sorted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-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(quantitative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lacking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6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- Clustering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6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9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2350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Pipeline…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missing</a:t>
            </a:r>
            <a:endParaRPr dirty="0"/>
          </a:p>
        </p:txBody>
      </p:sp>
      <p:sp>
        <p:nvSpPr>
          <p:cNvPr id="8" name="Google Shape;341;p2">
            <a:extLst>
              <a:ext uri="{FF2B5EF4-FFF2-40B4-BE49-F238E27FC236}">
                <a16:creationId xmlns:a16="http://schemas.microsoft.com/office/drawing/2014/main" id="{21837E34-A4BD-44C6-C073-A08491BAD6B8}"/>
              </a:ext>
            </a:extLst>
          </p:cNvPr>
          <p:cNvSpPr txBox="1">
            <a:spLocks/>
          </p:cNvSpPr>
          <p:nvPr/>
        </p:nvSpPr>
        <p:spPr>
          <a:xfrm>
            <a:off x="-37200" y="407526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High level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EF263-11B9-61BE-F241-D1BD0A56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4" y="3053568"/>
            <a:ext cx="8074092" cy="750863"/>
          </a:xfrm>
          <a:prstGeom prst="rect">
            <a:avLst/>
          </a:prstGeom>
        </p:spPr>
      </p:pic>
      <p:sp>
        <p:nvSpPr>
          <p:cNvPr id="19" name="Google Shape;350;g1b22b6e1b7d_0_7">
            <a:extLst>
              <a:ext uri="{FF2B5EF4-FFF2-40B4-BE49-F238E27FC236}">
                <a16:creationId xmlns:a16="http://schemas.microsoft.com/office/drawing/2014/main" id="{228E87E9-7E1D-AA9D-05CB-004A91CF95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164</a:t>
            </a:fld>
            <a:endParaRPr/>
          </a:p>
        </p:txBody>
      </p:sp>
      <p:sp>
        <p:nvSpPr>
          <p:cNvPr id="20" name="Google Shape;349;g1b22b6e1b7d_0_7">
            <a:extLst>
              <a:ext uri="{FF2B5EF4-FFF2-40B4-BE49-F238E27FC236}">
                <a16:creationId xmlns:a16="http://schemas.microsoft.com/office/drawing/2014/main" id="{167DF895-8854-57E8-44D8-000FA533881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21" name="Google Shape;354;g1b22b6e1b7d_0_7">
            <a:extLst>
              <a:ext uri="{FF2B5EF4-FFF2-40B4-BE49-F238E27FC236}">
                <a16:creationId xmlns:a16="http://schemas.microsoft.com/office/drawing/2014/main" id="{9840CB86-02B5-3A10-BB5B-DBEA80B214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22" name="Google Shape;351;g1b22b6e1b7d_0_7">
            <a:extLst>
              <a:ext uri="{FF2B5EF4-FFF2-40B4-BE49-F238E27FC236}">
                <a16:creationId xmlns:a16="http://schemas.microsoft.com/office/drawing/2014/main" id="{42E3A7E0-B5F5-51DA-10CD-35FF8033105F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4066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2350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Pipeline</a:t>
            </a:r>
            <a:endParaRPr dirty="0"/>
          </a:p>
        </p:txBody>
      </p:sp>
      <p:sp>
        <p:nvSpPr>
          <p:cNvPr id="8" name="Google Shape;341;p2">
            <a:extLst>
              <a:ext uri="{FF2B5EF4-FFF2-40B4-BE49-F238E27FC236}">
                <a16:creationId xmlns:a16="http://schemas.microsoft.com/office/drawing/2014/main" id="{21837E34-A4BD-44C6-C073-A08491BAD6B8}"/>
              </a:ext>
            </a:extLst>
          </p:cNvPr>
          <p:cNvSpPr txBox="1">
            <a:spLocks/>
          </p:cNvSpPr>
          <p:nvPr/>
        </p:nvSpPr>
        <p:spPr>
          <a:xfrm>
            <a:off x="-37200" y="407526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High level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EF263-11B9-61BE-F241-D1BD0A56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4" y="3053568"/>
            <a:ext cx="8074092" cy="750863"/>
          </a:xfrm>
          <a:prstGeom prst="rect">
            <a:avLst/>
          </a:prstGeom>
        </p:spPr>
      </p:pic>
      <p:sp>
        <p:nvSpPr>
          <p:cNvPr id="19" name="Google Shape;350;g1b22b6e1b7d_0_7">
            <a:extLst>
              <a:ext uri="{FF2B5EF4-FFF2-40B4-BE49-F238E27FC236}">
                <a16:creationId xmlns:a16="http://schemas.microsoft.com/office/drawing/2014/main" id="{228E87E9-7E1D-AA9D-05CB-004A91CF95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165</a:t>
            </a:fld>
            <a:endParaRPr/>
          </a:p>
        </p:txBody>
      </p:sp>
      <p:sp>
        <p:nvSpPr>
          <p:cNvPr id="20" name="Google Shape;349;g1b22b6e1b7d_0_7">
            <a:extLst>
              <a:ext uri="{FF2B5EF4-FFF2-40B4-BE49-F238E27FC236}">
                <a16:creationId xmlns:a16="http://schemas.microsoft.com/office/drawing/2014/main" id="{167DF895-8854-57E8-44D8-000FA533881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21" name="Google Shape;354;g1b22b6e1b7d_0_7">
            <a:extLst>
              <a:ext uri="{FF2B5EF4-FFF2-40B4-BE49-F238E27FC236}">
                <a16:creationId xmlns:a16="http://schemas.microsoft.com/office/drawing/2014/main" id="{9840CB86-02B5-3A10-BB5B-DBEA80B214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22" name="Google Shape;351;g1b22b6e1b7d_0_7">
            <a:extLst>
              <a:ext uri="{FF2B5EF4-FFF2-40B4-BE49-F238E27FC236}">
                <a16:creationId xmlns:a16="http://schemas.microsoft.com/office/drawing/2014/main" id="{42E3A7E0-B5F5-51DA-10CD-35FF8033105F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D7042A4-51F9-ADFB-8D00-8C107EF51721}"/>
              </a:ext>
            </a:extLst>
          </p:cNvPr>
          <p:cNvSpPr/>
          <p:nvPr/>
        </p:nvSpPr>
        <p:spPr>
          <a:xfrm>
            <a:off x="5454765" y="1309744"/>
            <a:ext cx="2024150" cy="750863"/>
          </a:xfrm>
          <a:prstGeom prst="chevron">
            <a:avLst>
              <a:gd name="adj" fmla="val 33763"/>
            </a:avLst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2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41AECEF-AB34-4D07-AD26-AE4C3B7C9DC8}"/>
              </a:ext>
            </a:extLst>
          </p:cNvPr>
          <p:cNvSpPr/>
          <p:nvPr/>
        </p:nvSpPr>
        <p:spPr>
          <a:xfrm>
            <a:off x="6390640" y="2194560"/>
            <a:ext cx="203200" cy="750863"/>
          </a:xfrm>
          <a:prstGeom prst="downArrow">
            <a:avLst>
              <a:gd name="adj1" fmla="val 50000"/>
              <a:gd name="adj2" fmla="val 101613"/>
            </a:avLst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964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feature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6D075-CD02-29BD-93F6-0C4A3BBC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683"/>
            <a:ext cx="9144000" cy="334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2604C-DB7A-C34A-3E11-7366873E5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4311"/>
            <a:ext cx="9144000" cy="3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91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0" y="1285685"/>
            <a:ext cx="8424900" cy="80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600" b="1" dirty="0">
                <a:latin typeface="Calibri" panose="020F0502020204030204" pitchFamily="34" charset="0"/>
              </a:rPr>
              <a:t>„Cluster </a:t>
            </a:r>
            <a:r>
              <a:rPr lang="de-DE" sz="1600" b="1" dirty="0" err="1">
                <a:latin typeface="Calibri" panose="020F0502020204030204" pitchFamily="34" charset="0"/>
              </a:rPr>
              <a:t>does</a:t>
            </a:r>
            <a:r>
              <a:rPr lang="de-DE" sz="1600" b="1" dirty="0">
                <a:latin typeface="Calibri" panose="020F0502020204030204" pitchFamily="34" charset="0"/>
              </a:rPr>
              <a:t> not </a:t>
            </a:r>
            <a:r>
              <a:rPr lang="de-DE" sz="1600" b="1" dirty="0" err="1">
                <a:latin typeface="Calibri" panose="020F0502020204030204" pitchFamily="34" charset="0"/>
              </a:rPr>
              <a:t>always</a:t>
            </a:r>
            <a:r>
              <a:rPr lang="de-DE" sz="1600" b="1" dirty="0"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</a:rPr>
              <a:t>mean</a:t>
            </a:r>
            <a:r>
              <a:rPr lang="de-DE" sz="1600" b="1" dirty="0"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</a:rPr>
              <a:t>class</a:t>
            </a:r>
            <a:r>
              <a:rPr lang="de-DE" sz="1600" b="1" dirty="0">
                <a:latin typeface="Calibri" panose="020F0502020204030204" pitchFamily="34" charset="0"/>
              </a:rPr>
              <a:t>“</a:t>
            </a:r>
            <a:endParaRPr lang="de-DE" sz="16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774300" y="2211183"/>
            <a:ext cx="7808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applied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enough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Clustering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algortihm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671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occuring</a:t>
            </a:r>
            <a:r>
              <a:rPr lang="de-DE" dirty="0"/>
              <a:t> in feature </a:t>
            </a:r>
            <a:r>
              <a:rPr lang="de-DE" dirty="0" err="1"/>
              <a:t>space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de-DE" dirty="0"/>
              <a:t>			</a:t>
            </a:r>
            <a:r>
              <a:rPr lang="de-DE" dirty="0" err="1"/>
              <a:t>Please</a:t>
            </a:r>
            <a:r>
              <a:rPr lang="de-DE" dirty="0"/>
              <a:t> check </a:t>
            </a:r>
            <a:r>
              <a:rPr lang="de-DE" dirty="0" err="1">
                <a:hlinkClick r:id="rId3"/>
              </a:rPr>
              <a:t>here</a:t>
            </a:r>
            <a:endParaRPr lang="en-US" dirty="0"/>
          </a:p>
        </p:txBody>
      </p:sp>
      <p:sp>
        <p:nvSpPr>
          <p:cNvPr id="10" name="Google Shape;350;g1b22b6e1b7d_0_7">
            <a:extLst>
              <a:ext uri="{FF2B5EF4-FFF2-40B4-BE49-F238E27FC236}">
                <a16:creationId xmlns:a16="http://schemas.microsoft.com/office/drawing/2014/main" id="{77BC5676-D123-A56F-6240-930BA2385C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168</a:t>
            </a:fld>
            <a:endParaRPr/>
          </a:p>
        </p:txBody>
      </p:sp>
      <p:sp>
        <p:nvSpPr>
          <p:cNvPr id="11" name="Google Shape;349;g1b22b6e1b7d_0_7">
            <a:extLst>
              <a:ext uri="{FF2B5EF4-FFF2-40B4-BE49-F238E27FC236}">
                <a16:creationId xmlns:a16="http://schemas.microsoft.com/office/drawing/2014/main" id="{3D682AEF-13C0-0CC3-3CAC-92CF8E231D9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12" name="Google Shape;354;g1b22b6e1b7d_0_7">
            <a:extLst>
              <a:ext uri="{FF2B5EF4-FFF2-40B4-BE49-F238E27FC236}">
                <a16:creationId xmlns:a16="http://schemas.microsoft.com/office/drawing/2014/main" id="{993D75F3-261E-6801-4B66-BCC1DC5740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3" name="Google Shape;351;g1b22b6e1b7d_0_7">
            <a:extLst>
              <a:ext uri="{FF2B5EF4-FFF2-40B4-BE49-F238E27FC236}">
                <a16:creationId xmlns:a16="http://schemas.microsoft.com/office/drawing/2014/main" id="{A3BE1FFB-8FF7-3CFA-C556-D6BA7D06766A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4409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719100" y="222274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latin typeface="Calibri" panose="020F0502020204030204" pitchFamily="34" charset="0"/>
              </a:rPr>
              <a:t>Intrinsic : No knowledge ground truth (labels) is required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Silhouette coefficient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</a:rPr>
              <a:t>Calinski-Harabasz</a:t>
            </a:r>
            <a:r>
              <a:rPr lang="en-US" sz="1600" dirty="0">
                <a:latin typeface="Calibri" panose="020F0502020204030204" pitchFamily="34" charset="0"/>
              </a:rPr>
              <a:t>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Davies-Bouldin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</a:rPr>
              <a:t>Extrinsic : Metrics that require ground truth labels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Rand index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Mutual information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V-measure</a:t>
            </a:r>
          </a:p>
          <a:p>
            <a:pPr marL="800100"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Fowlkes</a:t>
            </a:r>
            <a:r>
              <a:rPr lang="en-US" sz="1600" dirty="0">
                <a:latin typeface="Calibri" panose="020F0502020204030204" pitchFamily="34" charset="0"/>
              </a:rPr>
              <a:t>-</a:t>
            </a:r>
            <a:r>
              <a:rPr lang="en-US" sz="1600" dirty="0">
                <a:effectLst/>
                <a:latin typeface="Calibri" panose="020F0502020204030204" pitchFamily="34" charset="0"/>
              </a:rPr>
              <a:t>Mallows </a:t>
            </a:r>
            <a:r>
              <a:rPr lang="en-US" sz="1600" dirty="0">
                <a:latin typeface="Calibri" panose="020F0502020204030204" pitchFamily="34" charset="0"/>
              </a:rPr>
              <a:t>s</a:t>
            </a:r>
            <a:r>
              <a:rPr lang="en-US" sz="1600" dirty="0">
                <a:effectLst/>
                <a:latin typeface="Calibri" panose="020F0502020204030204" pitchFamily="34" charset="0"/>
              </a:rPr>
              <a:t>core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latin typeface="Calibri" panose="020F0502020204030204" pitchFamily="34" charset="0"/>
              </a:rPr>
              <a:t>Note : Visual inspection is another technique that involves scatterplots, </a:t>
            </a:r>
            <a:r>
              <a:rPr lang="en-US" sz="1600" dirty="0" err="1">
                <a:latin typeface="Calibri" panose="020F0502020204030204" pitchFamily="34" charset="0"/>
              </a:rPr>
              <a:t>dendograms</a:t>
            </a:r>
            <a:r>
              <a:rPr lang="en-US" sz="1600" dirty="0">
                <a:latin typeface="Calibri" panose="020F0502020204030204" pitchFamily="34" charset="0"/>
              </a:rPr>
              <a:t> etc.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169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AB22F96-A92B-3CEA-32FF-6648F6D651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22904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2CA82142-C8E2-B808-21C4-08D56B1A434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2DBB6160-820D-07AF-6279-130D6113F81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status update</a:t>
            </a:r>
          </a:p>
        </p:txBody>
      </p:sp>
    </p:spTree>
    <p:extLst>
      <p:ext uri="{BB962C8B-B14F-4D97-AF65-F5344CB8AC3E}">
        <p14:creationId xmlns:p14="http://schemas.microsoft.com/office/powerpoint/2010/main" val="54333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Class </a:t>
            </a:r>
            <a:r>
              <a:rPr lang="de-DE" dirty="0" err="1"/>
              <a:t>imbalance</a:t>
            </a:r>
            <a:r>
              <a:rPr lang="de-DE" dirty="0"/>
              <a:t> and </a:t>
            </a:r>
            <a:r>
              <a:rPr lang="de-DE" dirty="0" err="1"/>
              <a:t>blur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455610" y="802847"/>
            <a:ext cx="7895460" cy="15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Class imbalance was simulated on PEG, by removing some instances from NOK class. 0, 10, 20, 40, 60,80, 90 % </a:t>
            </a:r>
            <a:r>
              <a:rPr lang="en-US" sz="1200" b="1" dirty="0"/>
              <a:t>consecutively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40767A-E9C7-8B06-7644-318E88A7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94" y="1543004"/>
            <a:ext cx="1848220" cy="14213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22FF61-B2E0-4912-B368-F0E69CC0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79" y="1526328"/>
            <a:ext cx="1956667" cy="1435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29353F-D009-1D2E-5D2D-84B4E77A7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734" y="1523654"/>
            <a:ext cx="1928979" cy="1428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C953DC-104F-21AD-96D3-9B717357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147" y="3944352"/>
            <a:ext cx="1878216" cy="14444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363725-B69F-AD1A-EEEC-C3BE21FD5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814" y="3960922"/>
            <a:ext cx="1843605" cy="13982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A823AA-C086-3D38-0B89-9698BFD12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323" y="3960922"/>
            <a:ext cx="1928979" cy="14536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119DB07-FF62-FC6A-09CE-B3780D467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838" y="1497408"/>
            <a:ext cx="1878216" cy="142289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C23C0BD-AF9E-B721-B959-3760DB91B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1537" y="3044351"/>
            <a:ext cx="1085372" cy="6782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C408A02-15D4-5684-0565-77686D960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4004" y="5483675"/>
            <a:ext cx="1059659" cy="6985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57EF2F-A9F4-F1F8-6880-E095D8780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1757" y="5538699"/>
            <a:ext cx="1051086" cy="6610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7D103E9-4A35-829C-7E4A-42A408C48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167" y="5522248"/>
            <a:ext cx="1048942" cy="6600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77FEB0B-0F7A-E77A-FBED-E7B0B27A3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4467" y="2985771"/>
            <a:ext cx="1070373" cy="67179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9FFFAD9-1EFF-7C5A-C4BC-40B9EA59B5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4578" y="3008174"/>
            <a:ext cx="1082158" cy="6739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063FB74-E014-82E7-C420-9FB647120A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8225" y="3027024"/>
            <a:ext cx="1045728" cy="6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2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948856"/>
              </p:ext>
            </p:extLst>
          </p:nvPr>
        </p:nvGraphicFramePr>
        <p:xfrm>
          <a:off x="323813" y="1258254"/>
          <a:ext cx="8352828" cy="4354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5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4479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195213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464322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b="1" dirty="0"/>
                        <a:t>Silhouette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Measures the compactness and the separation of clusters. Considers average distance within a cluster and also between two clusters. Value ranges from -1 to 1, where 1 is well separated.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single value for cluster compactness and separation. </a:t>
                      </a:r>
                      <a:r>
                        <a:rPr lang="en-US" sz="1200" b="1" dirty="0"/>
                        <a:t>Tells us how well assigned each individual point is.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Ambiguous results for cluster overlap, irregular shaped clusters. </a:t>
                      </a:r>
                      <a:r>
                        <a:rPr lang="en-US" sz="1200" b="1" dirty="0"/>
                        <a:t>Imbalanced cluster sizes not handled well</a:t>
                      </a:r>
                      <a:r>
                        <a:rPr lang="en-US" sz="1200" dirty="0"/>
                        <a:t>. Expensive in terms of computation.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b="1" dirty="0"/>
                        <a:t>Davies-Bouldin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This measures the average similarity between clusters and distinctness of each cluster. Lower value means better cluster separation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Handles clusters of different shapes and sizes</a:t>
                      </a:r>
                      <a:r>
                        <a:rPr lang="en-US" sz="1200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</a:t>
                      </a:r>
                      <a:r>
                        <a:rPr lang="en-US" sz="1200" dirty="0"/>
                        <a:t>umber of clusters need to  be known in advance. </a:t>
                      </a:r>
                      <a:r>
                        <a:rPr lang="en-US" sz="1200" b="1" dirty="0"/>
                        <a:t>Sensitive to noise and outliers.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  <a:tr h="148837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Calinski-Harabasz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index</a:t>
                      </a:r>
                      <a:endParaRPr lang="de-DE" sz="1200" b="1" dirty="0"/>
                    </a:p>
                    <a:p>
                      <a:r>
                        <a:rPr lang="de-DE" sz="1200" b="0" dirty="0"/>
                        <a:t>(aka </a:t>
                      </a:r>
                      <a:r>
                        <a:rPr lang="de-DE" sz="1200" b="0" dirty="0" err="1"/>
                        <a:t>variance</a:t>
                      </a:r>
                      <a:r>
                        <a:rPr lang="de-DE" sz="1200" b="0" dirty="0"/>
                        <a:t> ratio </a:t>
                      </a:r>
                      <a:r>
                        <a:rPr lang="de-DE" sz="1200" b="0" dirty="0" err="1"/>
                        <a:t>criterion</a:t>
                      </a:r>
                      <a:r>
                        <a:rPr lang="de-DE" sz="1200" b="0" dirty="0"/>
                        <a:t>)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Evaluates ratio for between-cluster dispersion and within cluster dispersion. Higher value is better.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Computationally efficient and fast. </a:t>
                      </a:r>
                      <a:r>
                        <a:rPr lang="en-US" sz="1200" b="1" dirty="0"/>
                        <a:t>Suitable for large datasets and different cluster shapes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Biased to find convex shaped clusters</a:t>
                      </a:r>
                      <a:r>
                        <a:rPr lang="en-US" sz="1200" dirty="0"/>
                        <a:t>. Sensitive to outliers and requires pre defined cluster centers. No bounds, meaning there is no ideal score.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98768"/>
                  </a:ext>
                </a:extLst>
              </a:tr>
            </a:tbl>
          </a:graphicData>
        </a:graphic>
      </p:graphicFrame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83D3E249-5A4E-0A02-5931-AEF801437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170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F0A14A79-FE81-8634-42D1-670E46B5D69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2CE02666-827D-D6D5-6E70-827B3A1F8D9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E81DAADD-731C-FF54-D78D-E3250007B6BE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405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contd</a:t>
            </a:r>
            <a:r>
              <a:rPr lang="de-DE" dirty="0"/>
              <a:t>.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179730"/>
              </p:ext>
            </p:extLst>
          </p:nvPr>
        </p:nvGraphicFramePr>
        <p:xfrm>
          <a:off x="358386" y="1343086"/>
          <a:ext cx="8352828" cy="4171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3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6511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464322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b="1" dirty="0"/>
                        <a:t>Dunn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Evaluates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compactness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seperation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them</a:t>
                      </a:r>
                      <a:r>
                        <a:rPr lang="de-DE" sz="1200" dirty="0"/>
                        <a:t>. </a:t>
                      </a:r>
                      <a:r>
                        <a:rPr lang="de-DE" sz="1200" dirty="0" err="1"/>
                        <a:t>It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calculates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ratio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minimum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distance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max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intra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distance</a:t>
                      </a:r>
                      <a:r>
                        <a:rPr lang="de-DE" sz="1200" dirty="0"/>
                        <a:t>. Higher </a:t>
                      </a:r>
                      <a:r>
                        <a:rPr lang="de-DE" sz="1200" dirty="0" err="1"/>
                        <a:t>is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better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Efficient</a:t>
                      </a:r>
                      <a:r>
                        <a:rPr lang="de-DE" sz="1200" dirty="0"/>
                        <a:t> in larger </a:t>
                      </a:r>
                      <a:r>
                        <a:rPr lang="de-DE" sz="1200" dirty="0" err="1"/>
                        <a:t>datasets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/>
                        <a:t>Can handle </a:t>
                      </a:r>
                      <a:r>
                        <a:rPr lang="de-DE" sz="1200" b="1" dirty="0" err="1"/>
                        <a:t>shapes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of</a:t>
                      </a:r>
                      <a:r>
                        <a:rPr lang="de-DE" sz="1200" b="1" dirty="0"/>
                        <a:t> different </a:t>
                      </a:r>
                      <a:r>
                        <a:rPr lang="de-DE" sz="1200" b="1" dirty="0" err="1"/>
                        <a:t>densities</a:t>
                      </a:r>
                      <a:r>
                        <a:rPr lang="de-DE" sz="1200" b="1" dirty="0"/>
                        <a:t> and </a:t>
                      </a:r>
                      <a:r>
                        <a:rPr lang="de-DE" sz="1200" b="1" dirty="0" err="1"/>
                        <a:t>shapes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No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clear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threshold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good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bad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seperation</a:t>
                      </a:r>
                      <a:r>
                        <a:rPr lang="de-DE" sz="1200" dirty="0"/>
                        <a:t>, sensitive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noise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outliers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 err="1"/>
                        <a:t>Biased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if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no</a:t>
                      </a:r>
                      <a:r>
                        <a:rPr lang="de-DE" sz="1200" b="1" dirty="0"/>
                        <a:t>. </a:t>
                      </a:r>
                      <a:r>
                        <a:rPr lang="de-DE" sz="1200" b="1" dirty="0" err="1"/>
                        <a:t>of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unknown</a:t>
                      </a:r>
                      <a:r>
                        <a:rPr lang="de-DE" sz="1200" b="1" dirty="0"/>
                        <a:t>.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b="1" dirty="0"/>
                        <a:t>Jaccard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Measures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similarity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two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taking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no</a:t>
                      </a:r>
                      <a:r>
                        <a:rPr lang="de-DE" sz="1200" dirty="0"/>
                        <a:t>.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common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points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total </a:t>
                      </a:r>
                      <a:r>
                        <a:rPr lang="de-DE" sz="1200" dirty="0" err="1"/>
                        <a:t>no</a:t>
                      </a:r>
                      <a:r>
                        <a:rPr lang="de-DE" sz="1200" dirty="0"/>
                        <a:t>.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points</a:t>
                      </a:r>
                      <a:r>
                        <a:rPr lang="de-DE" sz="1200" dirty="0"/>
                        <a:t> in </a:t>
                      </a:r>
                      <a:r>
                        <a:rPr lang="de-DE" sz="1200" dirty="0" err="1"/>
                        <a:t>cluster</a:t>
                      </a:r>
                      <a:r>
                        <a:rPr lang="de-DE" sz="1200" dirty="0"/>
                        <a:t>. 0-1 </a:t>
                      </a:r>
                      <a:r>
                        <a:rPr lang="de-DE" sz="1200" dirty="0" err="1"/>
                        <a:t>higher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speration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similarity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Usable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binary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categorical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/>
                        <a:t>Handles </a:t>
                      </a:r>
                      <a:r>
                        <a:rPr lang="de-DE" sz="1200" b="1" dirty="0" err="1"/>
                        <a:t>cluster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overlap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well</a:t>
                      </a:r>
                      <a:r>
                        <a:rPr lang="de-DE" sz="1200" b="1" dirty="0"/>
                        <a:t>.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Sensitive </a:t>
                      </a:r>
                      <a:r>
                        <a:rPr lang="de-DE" sz="1200" b="1" dirty="0" err="1"/>
                        <a:t>to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size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imbalance</a:t>
                      </a:r>
                      <a:r>
                        <a:rPr lang="de-DE" sz="1200" dirty="0"/>
                        <a:t>. </a:t>
                      </a:r>
                      <a:r>
                        <a:rPr lang="de-DE" sz="1200" dirty="0" err="1"/>
                        <a:t>Does</a:t>
                      </a:r>
                      <a:r>
                        <a:rPr lang="de-DE" sz="1200" dirty="0"/>
                        <a:t> not </a:t>
                      </a:r>
                      <a:r>
                        <a:rPr lang="de-DE" sz="1200" dirty="0" err="1"/>
                        <a:t>consider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density</a:t>
                      </a:r>
                      <a:r>
                        <a:rPr lang="de-DE" sz="1200" dirty="0"/>
                        <a:t>. Not </a:t>
                      </a:r>
                      <a:r>
                        <a:rPr lang="de-DE" sz="1200" dirty="0" err="1"/>
                        <a:t>suitable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continuous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  <a:tr h="1488374">
                <a:tc>
                  <a:txBody>
                    <a:bodyPr/>
                    <a:lstStyle/>
                    <a:p>
                      <a:r>
                        <a:rPr lang="de-DE" sz="1200" b="1" dirty="0"/>
                        <a:t>Rand </a:t>
                      </a:r>
                      <a:r>
                        <a:rPr lang="de-DE" sz="1200" b="1" dirty="0" err="1"/>
                        <a:t>index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Compares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pairwiseagreements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two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 , </a:t>
                      </a:r>
                      <a:r>
                        <a:rPr lang="de-DE" sz="1200" dirty="0" err="1"/>
                        <a:t>giving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us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similarity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two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Can handle different </a:t>
                      </a:r>
                      <a:r>
                        <a:rPr lang="de-DE" sz="1200" b="1" dirty="0" err="1"/>
                        <a:t>shapes</a:t>
                      </a:r>
                      <a:r>
                        <a:rPr lang="de-DE" sz="1200" b="1" dirty="0"/>
                        <a:t> and </a:t>
                      </a:r>
                      <a:r>
                        <a:rPr lang="de-DE" sz="1200" b="1" dirty="0" err="1"/>
                        <a:t>sizes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of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clusters</a:t>
                      </a:r>
                      <a:r>
                        <a:rPr lang="de-DE" sz="1200" b="1" dirty="0"/>
                        <a:t>. </a:t>
                      </a:r>
                      <a:r>
                        <a:rPr lang="de-DE" sz="1200" dirty="0"/>
                        <a:t>Handles </a:t>
                      </a:r>
                      <a:r>
                        <a:rPr lang="de-DE" sz="1200" dirty="0" err="1"/>
                        <a:t>binary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categorical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Sensitive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number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 err="1"/>
                        <a:t>Biased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towards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finding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similar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sized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clusters</a:t>
                      </a:r>
                      <a:r>
                        <a:rPr lang="de-DE" sz="1200" b="1" dirty="0"/>
                        <a:t>. Not </a:t>
                      </a:r>
                      <a:r>
                        <a:rPr lang="de-DE" sz="1200" b="1" dirty="0" err="1"/>
                        <a:t>good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for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unsupervised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tasks</a:t>
                      </a:r>
                      <a:r>
                        <a:rPr lang="de-DE" sz="1200" b="1" dirty="0"/>
                        <a:t>.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98768"/>
                  </a:ext>
                </a:extLst>
              </a:tr>
            </a:tbl>
          </a:graphicData>
        </a:graphic>
      </p:graphicFrame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83D3E249-5A4E-0A02-5931-AEF801437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171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F0A14A79-FE81-8634-42D1-670E46B5D69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2CE02666-827D-D6D5-6E70-827B3A1F8D9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E81DAADD-731C-FF54-D78D-E3250007B6BE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7473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More </a:t>
            </a:r>
            <a:r>
              <a:rPr lang="de-DE" dirty="0" err="1"/>
              <a:t>metrics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81337"/>
              </p:ext>
            </p:extLst>
          </p:nvPr>
        </p:nvGraphicFramePr>
        <p:xfrm>
          <a:off x="323813" y="1258254"/>
          <a:ext cx="8352828" cy="438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1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3463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464322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Mahalanobis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distance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Measures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distance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a </a:t>
                      </a:r>
                      <a:r>
                        <a:rPr lang="de-DE" sz="1200" dirty="0" err="1"/>
                        <a:t>point</a:t>
                      </a:r>
                      <a:r>
                        <a:rPr lang="de-DE" sz="1200" dirty="0"/>
                        <a:t> and a </a:t>
                      </a:r>
                      <a:r>
                        <a:rPr lang="de-DE" sz="1200" dirty="0" err="1"/>
                        <a:t>distribution</a:t>
                      </a:r>
                      <a:r>
                        <a:rPr lang="de-DE" sz="1200" dirty="0"/>
                        <a:t>. </a:t>
                      </a:r>
                      <a:r>
                        <a:rPr lang="de-DE" sz="1200" dirty="0" err="1"/>
                        <a:t>It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takes</a:t>
                      </a:r>
                      <a:r>
                        <a:rPr lang="de-DE" sz="1200" dirty="0"/>
                        <a:t> in </a:t>
                      </a:r>
                      <a:r>
                        <a:rPr lang="de-DE" sz="1200" dirty="0" err="1"/>
                        <a:t>account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covariance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Used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outlier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detection.Takes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into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account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correlation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variables. </a:t>
                      </a:r>
                      <a:r>
                        <a:rPr lang="de-DE" sz="1200" b="1" dirty="0"/>
                        <a:t>Handles </a:t>
                      </a:r>
                      <a:r>
                        <a:rPr lang="de-DE" sz="1200" b="1" dirty="0" err="1"/>
                        <a:t>data</a:t>
                      </a:r>
                      <a:r>
                        <a:rPr lang="de-DE" sz="1200" b="1" dirty="0"/>
                        <a:t> at different </a:t>
                      </a:r>
                      <a:r>
                        <a:rPr lang="de-DE" sz="1200" b="1" dirty="0" err="1"/>
                        <a:t>scales</a:t>
                      </a:r>
                      <a:r>
                        <a:rPr lang="de-DE" sz="1200" b="1" dirty="0"/>
                        <a:t> and </a:t>
                      </a:r>
                      <a:r>
                        <a:rPr lang="de-DE" sz="1200" b="1" dirty="0" err="1"/>
                        <a:t>unequal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variances</a:t>
                      </a:r>
                      <a:r>
                        <a:rPr lang="de-DE" sz="1200" b="1" dirty="0"/>
                        <a:t>.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Assumption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made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about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distribution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dirty="0"/>
                        <a:t>, </a:t>
                      </a:r>
                      <a:r>
                        <a:rPr lang="de-DE" sz="1200" dirty="0" err="1"/>
                        <a:t>which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may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incorrect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/>
                        <a:t>Sensitive </a:t>
                      </a:r>
                      <a:r>
                        <a:rPr lang="de-DE" sz="1200" b="1" dirty="0" err="1"/>
                        <a:t>to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outliers</a:t>
                      </a:r>
                      <a:r>
                        <a:rPr lang="de-DE" sz="1200" b="1" dirty="0"/>
                        <a:t>.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239892">
                <a:tc>
                  <a:txBody>
                    <a:bodyPr/>
                    <a:lstStyle/>
                    <a:p>
                      <a:r>
                        <a:rPr lang="en-US" sz="1200" b="1" dirty="0"/>
                        <a:t>Mutual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It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measures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the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similarity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two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labels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same </a:t>
                      </a:r>
                      <a:r>
                        <a:rPr lang="de-DE" sz="1200" dirty="0" err="1"/>
                        <a:t>class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Handles </a:t>
                      </a:r>
                      <a:r>
                        <a:rPr lang="de-DE" sz="1200" dirty="0" err="1"/>
                        <a:t>continuous</a:t>
                      </a:r>
                      <a:r>
                        <a:rPr lang="de-DE" sz="1200" dirty="0"/>
                        <a:t> and </a:t>
                      </a:r>
                      <a:r>
                        <a:rPr lang="de-DE" sz="1200" dirty="0" err="1"/>
                        <a:t>discrete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data</a:t>
                      </a:r>
                      <a:r>
                        <a:rPr lang="de-DE" sz="1200" b="0" dirty="0"/>
                        <a:t>. Both linear and non linear </a:t>
                      </a:r>
                      <a:r>
                        <a:rPr lang="de-DE" sz="1200" b="0" dirty="0" err="1"/>
                        <a:t>relationships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handled</a:t>
                      </a:r>
                      <a:r>
                        <a:rPr lang="de-DE" sz="1200" b="0" dirty="0"/>
                        <a:t>.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We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must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know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ground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truth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labels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/>
                        <a:t>Sensitive </a:t>
                      </a:r>
                      <a:r>
                        <a:rPr lang="de-DE" sz="1200" b="1" dirty="0" err="1"/>
                        <a:t>to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scale</a:t>
                      </a:r>
                      <a:r>
                        <a:rPr lang="de-DE" sz="1200" b="1" dirty="0"/>
                        <a:t> and </a:t>
                      </a:r>
                      <a:r>
                        <a:rPr lang="de-DE" sz="1200" b="1" dirty="0" err="1"/>
                        <a:t>range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of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data</a:t>
                      </a:r>
                      <a:r>
                        <a:rPr lang="de-DE" sz="1200" b="1" dirty="0"/>
                        <a:t>. Not </a:t>
                      </a:r>
                      <a:r>
                        <a:rPr lang="de-DE" sz="1200" b="1" dirty="0" err="1"/>
                        <a:t>good</a:t>
                      </a:r>
                      <a:r>
                        <a:rPr lang="de-DE" sz="1200" b="1" dirty="0"/>
                        <a:t> in high dimensional </a:t>
                      </a:r>
                      <a:r>
                        <a:rPr lang="de-DE" sz="1200" b="1" dirty="0" err="1"/>
                        <a:t>data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  <a:tr h="1488374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Fowlkes-Mallows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index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Measures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similarity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between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two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using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pairwise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agreements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disagreements</a:t>
                      </a:r>
                      <a:r>
                        <a:rPr lang="de-DE" sz="1200" dirty="0"/>
                        <a:t>. Higher </a:t>
                      </a:r>
                      <a:r>
                        <a:rPr lang="de-DE" sz="1200" dirty="0" err="1"/>
                        <a:t>is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better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Imbalanced</a:t>
                      </a:r>
                      <a:r>
                        <a:rPr lang="de-DE" sz="1200" b="1" dirty="0"/>
                        <a:t> and </a:t>
                      </a:r>
                      <a:r>
                        <a:rPr lang="de-DE" sz="1200" b="1" dirty="0" err="1"/>
                        <a:t>various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shape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handled</a:t>
                      </a:r>
                      <a:r>
                        <a:rPr lang="de-DE" sz="1200" b="1" dirty="0"/>
                        <a:t>,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Doesnt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consider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cluster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compactness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or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seperation</a:t>
                      </a:r>
                      <a:r>
                        <a:rPr lang="de-DE" sz="1200" dirty="0"/>
                        <a:t>. </a:t>
                      </a:r>
                      <a:r>
                        <a:rPr lang="de-DE" sz="1200" b="1" dirty="0" err="1"/>
                        <a:t>When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cluster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shapes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are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complex</a:t>
                      </a:r>
                      <a:r>
                        <a:rPr lang="de-DE" sz="1200" b="1" dirty="0"/>
                        <a:t>, </a:t>
                      </a:r>
                      <a:r>
                        <a:rPr lang="de-DE" sz="1200" b="1" dirty="0" err="1"/>
                        <a:t>can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give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ambiguous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results</a:t>
                      </a:r>
                      <a:r>
                        <a:rPr lang="de-DE" sz="120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98768"/>
                  </a:ext>
                </a:extLst>
              </a:tr>
            </a:tbl>
          </a:graphicData>
        </a:graphic>
      </p:graphicFrame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83D3E249-5A4E-0A02-5931-AEF801437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172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F0A14A79-FE81-8634-42D1-670E46B5D69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2CE02666-827D-D6D5-6E70-827B3A1F8D9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E81DAADD-731C-FF54-D78D-E3250007B6BE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0826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8679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3053B-F7C6-8C55-E110-AF880A54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249"/>
            <a:ext cx="9144000" cy="39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54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dirty="0"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5975AFE0-D3EA-52FC-B51F-FAF2FB61EE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174</a:t>
            </a:fld>
            <a:endParaRPr/>
          </a:p>
        </p:txBody>
      </p:sp>
      <p:sp>
        <p:nvSpPr>
          <p:cNvPr id="7" name="Google Shape;349;g1b22b6e1b7d_0_7">
            <a:extLst>
              <a:ext uri="{FF2B5EF4-FFF2-40B4-BE49-F238E27FC236}">
                <a16:creationId xmlns:a16="http://schemas.microsoft.com/office/drawing/2014/main" id="{FA2096E8-164A-4026-D954-9BE6A24A450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8" name="Google Shape;354;g1b22b6e1b7d_0_7">
            <a:extLst>
              <a:ext uri="{FF2B5EF4-FFF2-40B4-BE49-F238E27FC236}">
                <a16:creationId xmlns:a16="http://schemas.microsoft.com/office/drawing/2014/main" id="{1BCA6358-3227-ADAF-F759-62F5F46BE7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9" name="Google Shape;351;g1b22b6e1b7d_0_7">
            <a:extLst>
              <a:ext uri="{FF2B5EF4-FFF2-40B4-BE49-F238E27FC236}">
                <a16:creationId xmlns:a16="http://schemas.microsoft.com/office/drawing/2014/main" id="{E282BC12-D93E-95EF-A47E-D5EA74611F0B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7697E-F3E5-1764-F59D-DFEC83EC827D}"/>
              </a:ext>
            </a:extLst>
          </p:cNvPr>
          <p:cNvSpPr txBox="1"/>
          <p:nvPr/>
        </p:nvSpPr>
        <p:spPr>
          <a:xfrm>
            <a:off x="602356" y="1508731"/>
            <a:ext cx="786488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Compound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combination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preexisting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assigned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instance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OK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score.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sihouette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score etc.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Consensus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algortihms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agreement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Try Gaussian mixture models and spectral clustering, which are supervised algorithms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Ensemble voting : Use various clustering methods and cast vote for each point using majority voting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Try something called novelty detection algorithm to detect outliers. They train on normal data and identify outliers (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zb</a:t>
            </a:r>
            <a:r>
              <a:rPr lang="en-US" sz="1600" dirty="0">
                <a:effectLst/>
                <a:latin typeface="Calibri" panose="020F0502020204030204" pitchFamily="34" charset="0"/>
              </a:rPr>
              <a:t>: isolation forest and one class SVM)</a:t>
            </a:r>
          </a:p>
          <a:p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29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Novel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59566" y="2147850"/>
            <a:ext cx="8119147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Compare Neural network based methods with classical image processing methods, maybe som</a:t>
            </a:r>
            <a:r>
              <a:rPr lang="en-US" sz="1600" dirty="0">
                <a:latin typeface="Calibri" panose="020F0502020204030204" pitchFamily="34" charset="0"/>
              </a:rPr>
              <a:t>e combination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Blurry images cause a problem, detect and auto apply deblurring/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superscaling</a:t>
            </a:r>
            <a:r>
              <a:rPr lang="en-US" sz="1600" dirty="0">
                <a:effectLst/>
                <a:latin typeface="Calibri" panose="020F0502020204030204" pitchFamily="34" charset="0"/>
              </a:rPr>
              <a:t> using AI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For incorrect lighting conditions, add augmentations like brightness, contrast, tilt, noise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Augmentations can also be applied to images with class imbalance to increase samples 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Generate and add defective samples using generative methods like SD or GAN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Test if the dataset used to train on matters, if yes, to what extent. Also See how fine tuning affects the results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Test Autoencoders and Variational autoencoders (VAEs). Reconstruction loss as metric.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Come up with a combination of feature extractor, dimensionality reduction method and metrics that are generalized and work with various datasets.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4927603A-C647-EFE0-B652-324FB07D21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A786B224-3635-BAA7-4CD5-BEEE95C729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0747C041-BE26-957F-A4C4-E59D6197D82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D1B6F958-B819-0295-B00D-52F9F04225F2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047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F1065-5E2B-85E6-C1FF-6DD8C38F4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0E26B-4525-3EC4-8384-7CF207F6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96912-EC4C-8ACE-8D27-6904510E0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545274" y="5712779"/>
            <a:ext cx="8210550" cy="981673"/>
          </a:xfrm>
        </p:spPr>
        <p:txBody>
          <a:bodyPr>
            <a:normAutofit/>
          </a:bodyPr>
          <a:lstStyle/>
          <a:p>
            <a:pPr marL="101600" indent="0" algn="ctr">
              <a:buNone/>
            </a:pPr>
            <a:r>
              <a:rPr lang="en-US" sz="1400" dirty="0"/>
              <a:t>Source paper : https://www.mdpi.com/2076-3417/11/16/7657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09109-D8C3-0526-D5F4-39A721B0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1" y="1388465"/>
            <a:ext cx="8597557" cy="43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62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475226" y="2229130"/>
            <a:ext cx="8119147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Compare t-SNE and PCA with different numbers of dimensions and evaluate/plot the results using metrics such as silhouette score, cluster purity, and visual inspections.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Apply interpretable AI techniques such as saliency maps and Integrated gradients to visualize what parts of the image are being focused on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Assign probabilities instead of OK or NOK. May be represented intuitively using colors.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Interactive 3D scatter plots, 3D is more intuitive to the human brain, 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immersiveness</a:t>
            </a:r>
            <a:r>
              <a:rPr lang="en-US" sz="1600" dirty="0">
                <a:effectLst/>
                <a:latin typeface="Calibri" panose="020F0502020204030204" pitchFamily="34" charset="0"/>
              </a:rPr>
              <a:t> can also be increased by traversing in 3D space and increasing scale/distances etc</a:t>
            </a:r>
            <a:r>
              <a:rPr lang="en-US" sz="1600" dirty="0">
                <a:latin typeface="Calibri" panose="020F0502020204030204" pitchFamily="34" charset="0"/>
              </a:rPr>
              <a:t>. </a:t>
            </a:r>
            <a:r>
              <a:rPr lang="en-US" sz="1600" dirty="0">
                <a:effectLst/>
                <a:latin typeface="Calibri" panose="020F0502020204030204" pitchFamily="34" charset="0"/>
              </a:rPr>
              <a:t>or float 2D planes with images of product as data points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Use something called Local Outlier Factor plot (LOF) to identify outliers based on local density compared to its neighbors, then plot LOF value for each point with different colors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4927603A-C647-EFE0-B652-324FB07D21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A786B224-3635-BAA7-4CD5-BEEE95C729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0747C041-BE26-957F-A4C4-E59D6197D82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D1B6F958-B819-0295-B00D-52F9F04225F2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2938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FF5DE-9CA6-F577-8E9B-B356CFFED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2AB97-5C62-0C56-8880-3C5F719C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83FB-8E4A-BB99-5D1B-B33CE01C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50" y="176164"/>
            <a:ext cx="7849163" cy="3804049"/>
          </a:xfrm>
        </p:spPr>
        <p:txBody>
          <a:bodyPr>
            <a:normAutofit/>
          </a:bodyPr>
          <a:lstStyle/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Train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different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Dataset :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MVTec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AD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Mock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widely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challenging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15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objects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Metal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nut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approx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. 330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instances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700 x 700px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0E31E-E939-11A0-780B-CCC77939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1" y="3205513"/>
            <a:ext cx="2219960" cy="221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C0CB8-0171-4CA1-4366-C5499DAC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020" y="3205513"/>
            <a:ext cx="2219960" cy="2219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B09FB-EB41-A27D-4D15-FDCCABC8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39" y="3205513"/>
            <a:ext cx="2219960" cy="2219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7C9AA-C81E-533C-89A3-B638D331467D}"/>
              </a:ext>
            </a:extLst>
          </p:cNvPr>
          <p:cNvSpPr txBox="1"/>
          <p:nvPr/>
        </p:nvSpPr>
        <p:spPr>
          <a:xfrm>
            <a:off x="891345" y="5703904"/>
            <a:ext cx="710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Fig. Sample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MVTec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metal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nut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OK. 2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NOK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black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spot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on top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. 3rd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NOK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orientation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flipped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84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FF5DE-9CA6-F577-8E9B-B356CFFED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2AB97-5C62-0C56-8880-3C5F719C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Accidental</a:t>
            </a:r>
            <a:r>
              <a:rPr lang="de-DE" dirty="0"/>
              <a:t> </a:t>
            </a:r>
            <a:r>
              <a:rPr lang="de-DE" dirty="0" err="1"/>
              <a:t>discovery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83FB-8E4A-BB99-5D1B-B33CE01C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70" y="1526975"/>
            <a:ext cx="7849163" cy="3804049"/>
          </a:xfrm>
        </p:spPr>
        <p:txBody>
          <a:bodyPr>
            <a:normAutofit/>
          </a:bodyPr>
          <a:lstStyle/>
          <a:p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Anamolib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made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openVINO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State-of-the-art anomaly detection algorithms with a focus on images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Several ready-to-use implementations of algos described in the recent literature</a:t>
            </a:r>
          </a:p>
          <a:p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Anomalib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github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Anomalib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 Deep Feature Kernel Density Estimation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79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Class </a:t>
            </a:r>
            <a:r>
              <a:rPr lang="de-DE" dirty="0" err="1"/>
              <a:t>imbalance</a:t>
            </a:r>
            <a:r>
              <a:rPr lang="de-DE" dirty="0"/>
              <a:t> and </a:t>
            </a:r>
            <a:r>
              <a:rPr lang="de-DE" dirty="0" err="1"/>
              <a:t>blur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583253" y="5143805"/>
            <a:ext cx="7895460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Metrics decreased at the start, then increased when imbalance percentage was too high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This was because the feature spaces became less overlapped due to the removal of the NOK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9332A7-5C6E-A2F0-DB91-BAE80A28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83" y="895617"/>
            <a:ext cx="2735140" cy="2047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C85784-3DC6-78F0-74C3-D5F2A014C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06" y="3048899"/>
            <a:ext cx="2680748" cy="20513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F8AF0E-FE68-F4D1-9076-F467A8E4A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694" y="896277"/>
            <a:ext cx="2716611" cy="20513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FF33293-A49E-0A53-F216-B990A29CD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123" y="3059655"/>
            <a:ext cx="2735141" cy="20298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C6B636-861D-FA96-B516-E6A2D0D2A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76" y="900527"/>
            <a:ext cx="2735140" cy="20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12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4438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Future </a:t>
            </a:r>
            <a:r>
              <a:rPr lang="de-DE" dirty="0" err="1"/>
              <a:t>work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F4015-5EAE-E466-214E-329EFBB9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850"/>
            <a:ext cx="9144000" cy="34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92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Future </a:t>
            </a:r>
            <a:r>
              <a:rPr lang="de-DE" dirty="0" err="1"/>
              <a:t>work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50" y="1942500"/>
            <a:ext cx="8424900" cy="4681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bench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out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dim.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combo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Go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papers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review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pure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deeper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inspiration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custom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modify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novelly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Vizualize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IG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saliency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Work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systematically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combinations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empirically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Test non CNN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(VAE,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Classical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SNN, DBN, SOM) </a:t>
            </a:r>
          </a:p>
          <a:p>
            <a:pPr>
              <a:lnSpc>
                <a:spcPct val="150000"/>
              </a:lnSpc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State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i.e.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ReConPatch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B9E81C2-85AC-0C7F-57BD-388C35C9A5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B2BC96B6-983E-1C04-8B6A-9B03500C01D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EC91630D-C443-8F57-9ED8-A1150EDB6D0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B6378EBE-13BD-5F53-9497-FC0AB114D6B0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3745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 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942500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01600" indent="0" algn="ctr">
              <a:buNone/>
            </a:pPr>
            <a:r>
              <a:rPr lang="de-DE" b="1" dirty="0"/>
              <a:t>Feedback time!</a:t>
            </a:r>
            <a:endParaRPr lang="en-US" b="1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F504824-D239-ED29-D167-FEC835A12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22E1E-11E6-6BD8-38DC-7FDB901B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28" y="2318709"/>
            <a:ext cx="2752344" cy="16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83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Old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942500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endParaRPr lang="en-US" b="1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183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F504824-D239-ED29-D167-FEC835A12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0732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2" y="56618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dirty="0"/>
              <a:t>Pipeline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BFA53-F2D7-EC22-D054-00F22BB1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102"/>
            <a:ext cx="9144000" cy="3189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F1094-1D8B-3F68-8294-2F8B1B69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4102"/>
            <a:ext cx="9144000" cy="31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87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50" y="176164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Objective 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2350" y="1560772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/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objective of this research is to identify and assess </a:t>
            </a:r>
            <a:r>
              <a:rPr lang="en-GB" sz="1600">
                <a:latin typeface="Calibri" panose="020F0502020204030204" pitchFamily="34" charset="0"/>
                <a:cs typeface="Calibri" panose="020F0502020204030204" pitchFamily="34" charset="0"/>
              </a:rPr>
              <a:t>suitable image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feature extractors for industrial image data.</a:t>
            </a:r>
          </a:p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We also aim to establish comprehensive metrics to quantitatively evaluate the extracted feature space.</a:t>
            </a:r>
          </a:p>
          <a:p>
            <a:pPr marL="34290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Additionally we also want to explore intuitive visualization techniques for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the resultant feature space.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9" name="Google Shape;349;g1b22b6e1b7d_0_7"/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350" name="Google Shape;350;g1b22b6e1b7d_0_7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185</a:t>
            </a:fld>
            <a:endParaRPr/>
          </a:p>
        </p:txBody>
      </p:sp>
      <p:sp>
        <p:nvSpPr>
          <p:cNvPr id="351" name="Google Shape;351;g1b22b6e1b7d_0_7"/>
          <p:cNvSpPr txBox="1">
            <a:spLocks noGrp="1"/>
          </p:cNvSpPr>
          <p:nvPr>
            <p:ph type="ftr" idx="11"/>
          </p:nvPr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Masterthesis</a:t>
            </a:r>
            <a:r>
              <a:rPr lang="en-GB" dirty="0"/>
              <a:t> status update</a:t>
            </a:r>
            <a:endParaRPr dirty="0"/>
          </a:p>
        </p:txBody>
      </p:sp>
      <p:sp>
        <p:nvSpPr>
          <p:cNvPr id="354" name="Google Shape;354;g1b22b6e1b7d_0_7"/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What we know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747143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/>
          </a:bodyPr>
          <a:lstStyle/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BOSCH produces various hardware parts whose classification, anomaly detection, clustering etc. needs to be performed using AI methods</a:t>
            </a:r>
          </a:p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 ‘Image &amp; data examination framework’ is being developed for using ML in production</a:t>
            </a:r>
          </a:p>
          <a:p>
            <a:pPr marL="628650" indent="-28575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Our research focuses on the feature extraction, dimensionality reduction and visualization part of the library</a:t>
            </a:r>
          </a:p>
          <a:p>
            <a:pPr marL="34290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0" name="Google Shape;350;g1b22b6e1b7d_0_7"/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EB65A-F394-0931-588F-E8A57454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80" y="4222263"/>
            <a:ext cx="2920890" cy="10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09466-D46E-F040-DFB9-8425A1BFE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00" y="3821539"/>
            <a:ext cx="1896783" cy="1896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CF4A3-EFBD-2F62-AABB-4843C455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167" y="3821539"/>
            <a:ext cx="2529044" cy="1896783"/>
          </a:xfrm>
          <a:prstGeom prst="rect">
            <a:avLst/>
          </a:prstGeom>
        </p:spPr>
      </p:pic>
      <p:sp>
        <p:nvSpPr>
          <p:cNvPr id="8" name="Google Shape;341;p2">
            <a:extLst>
              <a:ext uri="{FF2B5EF4-FFF2-40B4-BE49-F238E27FC236}">
                <a16:creationId xmlns:a16="http://schemas.microsoft.com/office/drawing/2014/main" id="{21837E34-A4BD-44C6-C073-A08491BAD6B8}"/>
              </a:ext>
            </a:extLst>
          </p:cNvPr>
          <p:cNvSpPr txBox="1">
            <a:spLocks/>
          </p:cNvSpPr>
          <p:nvPr/>
        </p:nvSpPr>
        <p:spPr>
          <a:xfrm>
            <a:off x="2" y="5590471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Real world images examples</a:t>
            </a:r>
          </a:p>
        </p:txBody>
      </p:sp>
      <p:sp>
        <p:nvSpPr>
          <p:cNvPr id="12" name="Google Shape;349;g1b22b6e1b7d_0_7">
            <a:extLst>
              <a:ext uri="{FF2B5EF4-FFF2-40B4-BE49-F238E27FC236}">
                <a16:creationId xmlns:a16="http://schemas.microsoft.com/office/drawing/2014/main" id="{54B1E0B9-250E-F3BA-566A-D11CE3C2C8C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13" name="Google Shape;354;g1b22b6e1b7d_0_7">
            <a:extLst>
              <a:ext uri="{FF2B5EF4-FFF2-40B4-BE49-F238E27FC236}">
                <a16:creationId xmlns:a16="http://schemas.microsoft.com/office/drawing/2014/main" id="{4C2CEB4E-0BB6-3E34-CE99-FD073FCEE07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4" name="Google Shape;351;g1b22b6e1b7d_0_7">
            <a:extLst>
              <a:ext uri="{FF2B5EF4-FFF2-40B4-BE49-F238E27FC236}">
                <a16:creationId xmlns:a16="http://schemas.microsoft.com/office/drawing/2014/main" id="{92F7DDBC-8CC6-AEB2-4642-A3FDDE46EAA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2293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2350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Pipeline</a:t>
            </a:r>
            <a:endParaRPr dirty="0"/>
          </a:p>
        </p:txBody>
      </p:sp>
      <p:sp>
        <p:nvSpPr>
          <p:cNvPr id="8" name="Google Shape;341;p2">
            <a:extLst>
              <a:ext uri="{FF2B5EF4-FFF2-40B4-BE49-F238E27FC236}">
                <a16:creationId xmlns:a16="http://schemas.microsoft.com/office/drawing/2014/main" id="{21837E34-A4BD-44C6-C073-A08491BAD6B8}"/>
              </a:ext>
            </a:extLst>
          </p:cNvPr>
          <p:cNvSpPr txBox="1">
            <a:spLocks/>
          </p:cNvSpPr>
          <p:nvPr/>
        </p:nvSpPr>
        <p:spPr>
          <a:xfrm>
            <a:off x="-37200" y="364854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Process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EF263-11B9-61BE-F241-D1BD0A56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4" y="2678137"/>
            <a:ext cx="8074092" cy="750863"/>
          </a:xfrm>
          <a:prstGeom prst="rect">
            <a:avLst/>
          </a:prstGeom>
        </p:spPr>
      </p:pic>
      <p:sp>
        <p:nvSpPr>
          <p:cNvPr id="19" name="Google Shape;350;g1b22b6e1b7d_0_7">
            <a:extLst>
              <a:ext uri="{FF2B5EF4-FFF2-40B4-BE49-F238E27FC236}">
                <a16:creationId xmlns:a16="http://schemas.microsoft.com/office/drawing/2014/main" id="{228E87E9-7E1D-AA9D-05CB-004A91CF95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187</a:t>
            </a:fld>
            <a:endParaRPr/>
          </a:p>
        </p:txBody>
      </p:sp>
      <p:sp>
        <p:nvSpPr>
          <p:cNvPr id="20" name="Google Shape;349;g1b22b6e1b7d_0_7">
            <a:extLst>
              <a:ext uri="{FF2B5EF4-FFF2-40B4-BE49-F238E27FC236}">
                <a16:creationId xmlns:a16="http://schemas.microsoft.com/office/drawing/2014/main" id="{167DF895-8854-57E8-44D8-000FA533881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21" name="Google Shape;354;g1b22b6e1b7d_0_7">
            <a:extLst>
              <a:ext uri="{FF2B5EF4-FFF2-40B4-BE49-F238E27FC236}">
                <a16:creationId xmlns:a16="http://schemas.microsoft.com/office/drawing/2014/main" id="{9840CB86-02B5-3A10-BB5B-DBEA80B214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22" name="Google Shape;351;g1b22b6e1b7d_0_7">
            <a:extLst>
              <a:ext uri="{FF2B5EF4-FFF2-40B4-BE49-F238E27FC236}">
                <a16:creationId xmlns:a16="http://schemas.microsoft.com/office/drawing/2014/main" id="{42E3A7E0-B5F5-51DA-10CD-35FF8033105F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7783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2" y="56618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Methodology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BFA53-F2D7-EC22-D054-00F22BB1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102"/>
            <a:ext cx="9144000" cy="3189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F1094-1D8B-3F68-8294-2F8B1B69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4102"/>
            <a:ext cx="9144000" cy="3173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82657-E08E-56EB-D4F3-702685FB2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8755"/>
            <a:ext cx="9144000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61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Methodology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59550" y="2152563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rmAutofit fontScale="70000" lnSpcReduction="20000"/>
          </a:bodyPr>
          <a:lstStyle/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Conduct literature review on existing work</a:t>
            </a: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Evaluate various image extractors, dimensionality reduction methods and evaluation metrics on paper</a:t>
            </a: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Develop and implement methodology to assess above things on mock industrial data</a:t>
            </a: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Come up with new metrics to evaluate the feature space</a:t>
            </a: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/>
              <a:t>Compare, </a:t>
            </a:r>
            <a:r>
              <a:rPr lang="en-GB" dirty="0" err="1"/>
              <a:t>analyze</a:t>
            </a:r>
            <a:r>
              <a:rPr lang="en-GB" dirty="0"/>
              <a:t> and interpret the results</a:t>
            </a: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9F7763C3-2F97-932B-F314-3599B79894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189</a:t>
            </a:fld>
            <a:endParaRPr/>
          </a:p>
        </p:txBody>
      </p:sp>
      <p:sp>
        <p:nvSpPr>
          <p:cNvPr id="4" name="Google Shape;349;g1b22b6e1b7d_0_7">
            <a:extLst>
              <a:ext uri="{FF2B5EF4-FFF2-40B4-BE49-F238E27FC236}">
                <a16:creationId xmlns:a16="http://schemas.microsoft.com/office/drawing/2014/main" id="{86C23225-0DE4-0312-969F-7C47D26A9F3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0A81B802-11F2-C005-98E9-ABBA6FD73A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9" name="Google Shape;351;g1b22b6e1b7d_0_7">
            <a:extLst>
              <a:ext uri="{FF2B5EF4-FFF2-40B4-BE49-F238E27FC236}">
                <a16:creationId xmlns:a16="http://schemas.microsoft.com/office/drawing/2014/main" id="{040792BF-D14B-F0D3-07D7-BAA1668AE00A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34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7E5BC-3FCA-C1DC-1DFC-BFCED72128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904348" y="7242991"/>
            <a:ext cx="88602" cy="9862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50178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2" y="56618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Literature</a:t>
            </a:r>
            <a:r>
              <a:rPr lang="de-DE" dirty="0"/>
              <a:t> review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BFA53-F2D7-EC22-D054-00F22BB1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102"/>
            <a:ext cx="9144000" cy="3189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35FF8-10D1-98CF-D84C-0FEB3B5A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3200"/>
            <a:ext cx="9144000" cy="3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95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: </a:t>
            </a:r>
            <a:r>
              <a:rPr lang="de-DE" dirty="0" err="1"/>
              <a:t>Literature</a:t>
            </a:r>
            <a:r>
              <a:rPr lang="de-DE" dirty="0"/>
              <a:t> review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59550" y="2152563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de-DE" sz="1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Primary </a:t>
            </a:r>
            <a:r>
              <a:rPr lang="de-DE" sz="15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projection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de-DE" sz="15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Secondary</a:t>
            </a:r>
            <a:r>
              <a:rPr lang="de-DE" sz="1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Clustering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lang="de-DE" sz="1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5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ctr">
              <a:lnSpc>
                <a:spcPct val="170000"/>
              </a:lnSpc>
              <a:spcBef>
                <a:spcPts val="0"/>
              </a:spcBef>
            </a:pPr>
            <a:endParaRPr lang="de-DE" sz="15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50383A42-93EE-648E-910A-24BC08BEFF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191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D0CF5ABC-E9C9-8218-9906-D903963FD19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4877B420-5429-FCDD-A24F-4E8D8887A8B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28D3257A-DFA9-CCF4-1AC1-CB0AA0A4BFC4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7832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strings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Example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search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strings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and  Google Scholar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no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.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: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effectLst/>
                <a:latin typeface="Calibri" panose="020F0502020204030204" pitchFamily="34" charset="0"/>
              </a:rPr>
              <a:t> ''' (</a:t>
            </a:r>
            <a:r>
              <a:rPr lang="en-US" sz="1600" dirty="0">
                <a:effectLst/>
                <a:latin typeface="Calibri" panose="020F0502020204030204" pitchFamily="34" charset="0"/>
              </a:rPr>
              <a:t>dimensionality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</a:rPr>
              <a:t>reduction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projection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(feature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image</a:t>
            </a:r>
            <a:r>
              <a:rPr lang="de-DE" sz="1600" dirty="0">
                <a:effectLst/>
                <a:latin typeface="Calibri" panose="020F0502020204030204" pitchFamily="34" charset="0"/>
              </a:rPr>
              <a:t> 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evaluation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metric</a:t>
            </a:r>
            <a:r>
              <a:rPr lang="de-DE" sz="1600" dirty="0">
                <a:effectLst/>
                <a:latin typeface="Calibri" panose="020F0502020204030204" pitchFamily="34" charset="0"/>
              </a:rPr>
              <a:t>) ''' 599,000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results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effectLst/>
                <a:latin typeface="Calibri" panose="020F0502020204030204" pitchFamily="34" charset="0"/>
              </a:rPr>
              <a:t>'''(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dimensionality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reduction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projection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image</a:t>
            </a:r>
            <a:r>
              <a:rPr lang="de-DE" sz="1600" dirty="0">
                <a:effectLst/>
                <a:latin typeface="Calibri" panose="020F0502020204030204" pitchFamily="34" charset="0"/>
              </a:rPr>
              <a:t> 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metrics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resnet</a:t>
            </a:r>
            <a:r>
              <a:rPr lang="de-DE" sz="1600" dirty="0">
                <a:effectLst/>
                <a:latin typeface="Calibri" panose="020F0502020204030204" pitchFamily="34" charset="0"/>
              </a:rPr>
              <a:t>)''' 26,600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results</a:t>
            </a: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effectLst/>
                <a:latin typeface="Calibri" panose="020F0502020204030204" pitchFamily="34" charset="0"/>
              </a:rPr>
              <a:t>'''(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dimensionality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reduction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projection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|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image</a:t>
            </a:r>
            <a:r>
              <a:rPr lang="de-DE" sz="1600" dirty="0">
                <a:effectLst/>
                <a:latin typeface="Calibri" panose="020F0502020204030204" pitchFamily="34" charset="0"/>
              </a:rPr>
              <a:t> 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metrics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image</a:t>
            </a:r>
            <a:r>
              <a:rPr lang="de-DE" sz="1600" dirty="0">
                <a:effectLst/>
                <a:latin typeface="Calibri" panose="020F0502020204030204" pitchFamily="34" charset="0"/>
              </a:rPr>
              <a:t> 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extractor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space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evaluation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) &amp; (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clustering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algorithms</a:t>
            </a:r>
            <a:r>
              <a:rPr lang="de-DE" sz="1600" dirty="0">
                <a:effectLst/>
                <a:latin typeface="Calibri" panose="020F0502020204030204" pitchFamily="34" charset="0"/>
              </a:rPr>
              <a:t>)''' 17,000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results</a:t>
            </a: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effectLst/>
                <a:latin typeface="Calibri" panose="020F0502020204030204" pitchFamily="34" charset="0"/>
              </a:rPr>
              <a:t>'''feature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dimensionality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reduction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 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tsne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resnet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classification</a:t>
            </a:r>
            <a:r>
              <a:rPr lang="de-DE" sz="1600" dirty="0">
                <a:effectLst/>
                <a:latin typeface="Calibri" panose="020F0502020204030204" pitchFamily="34" charset="0"/>
              </a:rPr>
              <a:t>'''</a:t>
            </a:r>
            <a:r>
              <a:rPr lang="de-DE" sz="1600" dirty="0">
                <a:latin typeface="Calibri" panose="020F0502020204030204" pitchFamily="34" charset="0"/>
              </a:rPr>
              <a:t> </a:t>
            </a:r>
            <a:r>
              <a:rPr lang="de-DE" sz="1600" dirty="0">
                <a:effectLst/>
                <a:latin typeface="Calibri" panose="020F0502020204030204" pitchFamily="34" charset="0"/>
              </a:rPr>
              <a:t> 8,540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results</a:t>
            </a: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CA57C014-6191-42B3-0B0B-0E62180773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656648EC-CDAD-2384-B053-0D6469778CB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7A0C7AD9-8607-832E-4530-086F4EA97B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60800062-774D-99B8-4186-385B0255BC73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5715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</a:t>
            </a:r>
            <a:r>
              <a:rPr lang="de-DE" dirty="0" err="1"/>
              <a:t>papers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de-DE" sz="1600" b="1" dirty="0" err="1">
                <a:effectLst/>
                <a:latin typeface="Calibri" panose="020F0502020204030204" pitchFamily="34" charset="0"/>
              </a:rPr>
              <a:t>Current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amount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papers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gathered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: 73</a:t>
            </a:r>
          </a:p>
          <a:p>
            <a:pPr marL="285750" indent="-285750">
              <a:spcBef>
                <a:spcPts val="0"/>
              </a:spcBef>
            </a:pPr>
            <a:endParaRPr lang="de-DE" sz="1600" b="1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de-DE" sz="1600" dirty="0">
                <a:effectLst/>
                <a:latin typeface="Calibri" panose="020F0502020204030204" pitchFamily="34" charset="0"/>
              </a:rPr>
              <a:t>Mendeley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reference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manager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being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used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keep</a:t>
            </a:r>
            <a:r>
              <a:rPr lang="de-DE" sz="1600" dirty="0">
                <a:effectLst/>
                <a:latin typeface="Calibri" panose="020F0502020204030204" pitchFamily="34" charset="0"/>
              </a:rPr>
              <a:t> track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literature</a:t>
            </a:r>
            <a:r>
              <a:rPr lang="de-DE" sz="1600" dirty="0">
                <a:effectLst/>
                <a:latin typeface="Calibri" panose="020F0502020204030204" pitchFamily="34" charset="0"/>
              </a:rPr>
              <a:t> and personal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notes</a:t>
            </a: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de-DE" sz="1600" b="1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de-DE" sz="1600" b="1" dirty="0" err="1">
                <a:effectLst/>
                <a:latin typeface="Calibri" panose="020F0502020204030204" pitchFamily="34" charset="0"/>
              </a:rPr>
              <a:t>Sorting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(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ongoing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)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according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b="1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600" b="1" dirty="0">
                <a:effectLst/>
                <a:latin typeface="Calibri" panose="020F050202020403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 err="1">
                <a:effectLst/>
                <a:latin typeface="Calibri" panose="020F0502020204030204" pitchFamily="34" charset="0"/>
              </a:rPr>
              <a:t>Dimensionality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reduction</a:t>
            </a: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>
                <a:latin typeface="Calibri" panose="020F0502020204030204" pitchFamily="34" charset="0"/>
              </a:rPr>
              <a:t>Feature </a:t>
            </a:r>
            <a:r>
              <a:rPr lang="de-DE" sz="1600" dirty="0" err="1">
                <a:latin typeface="Calibri" panose="020F0502020204030204" pitchFamily="34" charset="0"/>
              </a:rPr>
              <a:t>extraction</a:t>
            </a:r>
            <a:endParaRPr lang="de-DE" sz="1600" dirty="0">
              <a:latin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 err="1">
                <a:latin typeface="Calibri" panose="020F0502020204030204" pitchFamily="34" charset="0"/>
              </a:rPr>
              <a:t>Visualization</a:t>
            </a:r>
            <a:endParaRPr lang="de-DE" sz="1600" dirty="0">
              <a:latin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>
                <a:effectLst/>
                <a:latin typeface="Calibri" panose="020F0502020204030204" pitchFamily="34" charset="0"/>
              </a:rPr>
              <a:t>Relevant/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Somewhat</a:t>
            </a:r>
            <a:r>
              <a:rPr lang="de-DE" sz="1600" dirty="0">
                <a:effectLst/>
                <a:latin typeface="Calibri" panose="020F0502020204030204" pitchFamily="34" charset="0"/>
              </a:rPr>
              <a:t> relevant/ Irrelevant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 err="1">
                <a:latin typeface="Calibri" panose="020F0502020204030204" pitchFamily="34" charset="0"/>
              </a:rPr>
              <a:t>Interesting</a:t>
            </a:r>
            <a:r>
              <a:rPr lang="de-DE" sz="1600" dirty="0">
                <a:latin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</a:rPr>
              <a:t>Novel</a:t>
            </a:r>
            <a:endParaRPr lang="de-DE" sz="1600" dirty="0">
              <a:latin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 err="1">
                <a:effectLst/>
                <a:latin typeface="Calibri" panose="020F0502020204030204" pitchFamily="34" charset="0"/>
              </a:rPr>
              <a:t>Suggested</a:t>
            </a:r>
            <a:r>
              <a:rPr lang="de-DE" sz="1600" dirty="0">
                <a:effectLst/>
                <a:latin typeface="Calibri" panose="020F0502020204030204" pitchFamily="34" charset="0"/>
              </a:rPr>
              <a:t> </a:t>
            </a:r>
            <a:r>
              <a:rPr lang="de-DE" sz="160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600" dirty="0">
                <a:effectLst/>
                <a:latin typeface="Calibri" panose="020F0502020204030204" pitchFamily="34" charset="0"/>
              </a:rPr>
              <a:t> Professor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</a:pPr>
            <a:r>
              <a:rPr lang="de-DE" sz="1600" dirty="0" err="1">
                <a:latin typeface="Calibri" panose="020F0502020204030204" pitchFamily="34" charset="0"/>
              </a:rPr>
              <a:t>Suggested</a:t>
            </a:r>
            <a:r>
              <a:rPr lang="de-DE" sz="1600" dirty="0">
                <a:latin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</a:rPr>
              <a:t> BOSCH</a:t>
            </a:r>
            <a:endParaRPr lang="de-DE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de-DE" sz="1600" b="1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de-DE" sz="16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BBCFEB46-5802-4F9A-CC6B-C34B691499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193</a:t>
            </a:fld>
            <a:endParaRPr/>
          </a:p>
        </p:txBody>
      </p:sp>
      <p:sp>
        <p:nvSpPr>
          <p:cNvPr id="7" name="Google Shape;349;g1b22b6e1b7d_0_7">
            <a:extLst>
              <a:ext uri="{FF2B5EF4-FFF2-40B4-BE49-F238E27FC236}">
                <a16:creationId xmlns:a16="http://schemas.microsoft.com/office/drawing/2014/main" id="{6CB9278A-BF4E-D2C9-BC3E-D008EAD2CE8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8" name="Google Shape;354;g1b22b6e1b7d_0_7">
            <a:extLst>
              <a:ext uri="{FF2B5EF4-FFF2-40B4-BE49-F238E27FC236}">
                <a16:creationId xmlns:a16="http://schemas.microsoft.com/office/drawing/2014/main" id="{9900FCCF-A3D1-12F8-7AF4-F0EBAE94F05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9" name="Google Shape;351;g1b22b6e1b7d_0_7">
            <a:extLst>
              <a:ext uri="{FF2B5EF4-FFF2-40B4-BE49-F238E27FC236}">
                <a16:creationId xmlns:a16="http://schemas.microsoft.com/office/drawing/2014/main" id="{CE0E6189-8D1D-4080-AD40-7E9BCAC7C417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47208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42812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44AC-C435-9547-844F-A7289678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102"/>
            <a:ext cx="9144000" cy="31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083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: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17249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What</a:t>
            </a:r>
            <a:r>
              <a:rPr lang="en-US" sz="1600" dirty="0">
                <a:effectLst/>
                <a:latin typeface="Calibri" panose="020F0502020204030204" pitchFamily="34" charset="0"/>
              </a:rPr>
              <a:t> : Reducing the number of features extracted using a neural network based image feature extractor such as ResNet50. Out of the extracted features, only a few ‘principle components’ are relevant for classification of parts.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Why </a:t>
            </a:r>
            <a:r>
              <a:rPr lang="en-US" sz="1600" dirty="0">
                <a:effectLst/>
                <a:latin typeface="Calibri" panose="020F0502020204030204" pitchFamily="34" charset="0"/>
              </a:rPr>
              <a:t>: Data visualization, Curse of dimensionality, faster training, less compute and to avoid overfitting and remove noise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Bringing the number of dimensions down helps us easily visualize the data to detect outliers, find patterns etc. </a:t>
            </a:r>
          </a:p>
          <a:p>
            <a:pPr marL="285750" indent="-285750">
              <a:spcBef>
                <a:spcPts val="0"/>
              </a:spcBef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B6B0CDD-900A-4A2A-CCBF-36ADDE9F75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47F2D115-3E97-8932-AC9E-F33ADAE429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679B7846-025B-B602-4EBE-396A4345208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98E5DA29-D130-100E-67B4-2EF73922D069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14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578890"/>
            <a:ext cx="8424900" cy="392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Keeping important features</a:t>
            </a:r>
          </a:p>
          <a:p>
            <a:pPr marL="628650" lvl="1" indent="-171450" font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Backward elimination</a:t>
            </a:r>
          </a:p>
          <a:p>
            <a:pPr marL="628650" lvl="1" indent="-171450" font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Forward selection </a:t>
            </a:r>
          </a:p>
          <a:p>
            <a:pPr marL="628650" lvl="1" indent="-171450" font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 forest</a:t>
            </a:r>
          </a:p>
          <a:p>
            <a:pPr marL="628650" lvl="1" indent="-171450" fontAlgn="ctr">
              <a:spcBef>
                <a:spcPts val="0"/>
              </a:spcBef>
            </a:pP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Combining features</a:t>
            </a:r>
          </a:p>
          <a:p>
            <a:pPr marL="742950" lvl="1" indent="-285750" fontAlgn="ctr">
              <a:spcBef>
                <a:spcPts val="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Factor analysis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Linear discriminant analysis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Truncated Singular value decomposition</a:t>
            </a:r>
          </a:p>
          <a:p>
            <a:pPr marL="1200150" lvl="2" indent="-285750" fontAlgn="ctr">
              <a:spcBef>
                <a:spcPts val="0"/>
              </a:spcBef>
            </a:pPr>
            <a:endParaRPr lang="de-D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ctr">
              <a:spcBef>
                <a:spcPts val="0"/>
              </a:spcBef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Non-linear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PCA using some kernel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t-SNE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Multidimensional scaling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Isomap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reduction</a:t>
            </a:r>
          </a:p>
          <a:p>
            <a:pPr marL="1200150" lvl="2" indent="-285750" fontAlgn="ctr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</a:p>
          <a:p>
            <a:pPr marL="285750" indent="-285750">
              <a:spcBef>
                <a:spcPts val="0"/>
              </a:spcBef>
            </a:pPr>
            <a:endParaRPr lang="de-DE" sz="1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F36912C2-DAD3-F46D-BBE2-3D91EEB4E0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196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21330772-9826-B95C-5B01-08013F72241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D45384FD-15DE-8ABF-A8BD-0ECA59C072F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68749931-656C-B623-EB6B-ACD2B7E565D4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0393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66010"/>
              </p:ext>
            </p:extLst>
          </p:nvPr>
        </p:nvGraphicFramePr>
        <p:xfrm>
          <a:off x="323813" y="1385840"/>
          <a:ext cx="8352828" cy="401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464322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dirty="0"/>
                        <a:t>Backward Elimination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Starts with all features and iteratively removes the least significant features based on a chosen criteria.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Simplicity, reduces overfitting, interpretable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Assumes linearity, may ignore interactions between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030412">
                <a:tc>
                  <a:txBody>
                    <a:bodyPr/>
                    <a:lstStyle/>
                    <a:p>
                      <a:r>
                        <a:rPr lang="en-US" sz="1200" dirty="0"/>
                        <a:t>Forward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Starts with an empty set of features and iteratively adds the most significant feature based on a chosen criteria.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Simplicity, reduces overfitting, interpretable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Assumes linearity, may overlook interactions between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  <a:tr h="1488374">
                <a:tc>
                  <a:txBody>
                    <a:bodyPr/>
                    <a:lstStyle/>
                    <a:p>
                      <a:r>
                        <a:rPr lang="de-DE" sz="1200" dirty="0"/>
                        <a:t>Random Forest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 Forest is an ensemble learning method that uses decision trees to perform feature selection based on their importance scores.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Handles non-linear relationships, robust to outliers, handles high-dimensional data, provides feature 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Requires more computational resources, less interpretable than some methods.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98768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61213E25-8BD0-27CB-5331-848AD0B08C54}"/>
              </a:ext>
            </a:extLst>
          </p:cNvPr>
          <p:cNvSpPr txBox="1">
            <a:spLocks/>
          </p:cNvSpPr>
          <p:nvPr/>
        </p:nvSpPr>
        <p:spPr>
          <a:xfrm>
            <a:off x="0" y="54721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Methods that only keep important features</a:t>
            </a: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83D3E249-5A4E-0A02-5931-AEF801437B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197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F0A14A79-FE81-8634-42D1-670E46B5D69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2CE02666-827D-D6D5-6E70-827B3A1F8D9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E81DAADD-731C-FF54-D78D-E3250007B6BE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5569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7251"/>
              </p:ext>
            </p:extLst>
          </p:nvPr>
        </p:nvGraphicFramePr>
        <p:xfrm>
          <a:off x="358386" y="1224450"/>
          <a:ext cx="8352828" cy="440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14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401200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279063">
                <a:tc>
                  <a:txBody>
                    <a:bodyPr/>
                    <a:lstStyle/>
                    <a:p>
                      <a:r>
                        <a:rPr lang="de-DE" sz="1100" dirty="0"/>
                        <a:t>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Summary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Pros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Cons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001343">
                <a:tc>
                  <a:txBody>
                    <a:bodyPr/>
                    <a:lstStyle/>
                    <a:p>
                      <a:r>
                        <a:rPr lang="de-DE" sz="1100" dirty="0" err="1"/>
                        <a:t>Principle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Component</a:t>
                      </a:r>
                      <a:r>
                        <a:rPr lang="de-DE" sz="1100" dirty="0"/>
                        <a:t> Analysis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Transforms high-dimensional data into a lower-dimensional representation while preserving the most important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Efficient, widely applicable, interpretable results, reduces computational complexity, removes correlations between features.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Assumes linear relationships, may not capture non-linear structures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30325"/>
                  </a:ext>
                </a:extLst>
              </a:tr>
              <a:tr h="823637">
                <a:tc>
                  <a:txBody>
                    <a:bodyPr/>
                    <a:lstStyle/>
                    <a:p>
                      <a:r>
                        <a:rPr lang="de-DE" sz="1100" dirty="0" err="1"/>
                        <a:t>Factor</a:t>
                      </a:r>
                      <a:r>
                        <a:rPr lang="de-DE" sz="1100" dirty="0"/>
                        <a:t> </a:t>
                      </a:r>
                      <a:r>
                        <a:rPr lang="de-DE" sz="1100" dirty="0" err="1"/>
                        <a:t>analysis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Statistical method that aims to explain the observed correlations among variables in terms of underlying latent factors.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Captures latent factors, handles multicollinearity, interpretable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Assumes linearity, requires strong factor loadings for accurate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123143">
                <a:tc>
                  <a:txBody>
                    <a:bodyPr/>
                    <a:lstStyle/>
                    <a:p>
                      <a:r>
                        <a:rPr lang="en-US" sz="1100" dirty="0"/>
                        <a:t>Latent Discriminant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LDA is a supervised dimensionality reduction technique that aims to find a lower-dimensional representation that maximizes class separability.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Preserves class discrimination, useful for classification tasks, can handle small sample sizes.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Requires labeled data, assumes linear relationships.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  <a:tr h="1181914">
                <a:tc>
                  <a:txBody>
                    <a:bodyPr/>
                    <a:lstStyle/>
                    <a:p>
                      <a:r>
                        <a:rPr lang="en-US" sz="1100" dirty="0"/>
                        <a:t>Truncated Singular Value Decomposition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Truncated SVD is a matrix factorization technique that decomposes a matrix into singular vectors and values, reducing the dimensionality by keeping only the most important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Handles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sparse</a:t>
                      </a:r>
                      <a:r>
                        <a:rPr lang="fr-FR" sz="1100" dirty="0"/>
                        <a:t> matrices, efficient computation, </a:t>
                      </a:r>
                      <a:r>
                        <a:rPr lang="fr-FR" sz="1100" dirty="0" err="1"/>
                        <a:t>interpretable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results</a:t>
                      </a:r>
                      <a:r>
                        <a:rPr lang="fr-FR" sz="1100" dirty="0"/>
                        <a:t>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Assumes linearity, may lose some information by truncating singular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98768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61213E25-8BD0-27CB-5331-848AD0B08C54}"/>
              </a:ext>
            </a:extLst>
          </p:cNvPr>
          <p:cNvSpPr txBox="1">
            <a:spLocks/>
          </p:cNvSpPr>
          <p:nvPr/>
        </p:nvSpPr>
        <p:spPr>
          <a:xfrm>
            <a:off x="0" y="5549261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Methods that combine features (Linear)</a:t>
            </a:r>
          </a:p>
        </p:txBody>
      </p:sp>
      <p:sp>
        <p:nvSpPr>
          <p:cNvPr id="8" name="Google Shape;350;g1b22b6e1b7d_0_7">
            <a:extLst>
              <a:ext uri="{FF2B5EF4-FFF2-40B4-BE49-F238E27FC236}">
                <a16:creationId xmlns:a16="http://schemas.microsoft.com/office/drawing/2014/main" id="{23FC20CE-76B7-D3DE-7301-7BE8667984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198</a:t>
            </a:fld>
            <a:endParaRPr/>
          </a:p>
        </p:txBody>
      </p:sp>
      <p:sp>
        <p:nvSpPr>
          <p:cNvPr id="9" name="Google Shape;349;g1b22b6e1b7d_0_7">
            <a:extLst>
              <a:ext uri="{FF2B5EF4-FFF2-40B4-BE49-F238E27FC236}">
                <a16:creationId xmlns:a16="http://schemas.microsoft.com/office/drawing/2014/main" id="{BF6CC9DB-D88C-6F42-FE8D-EFE1163C61E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10" name="Google Shape;354;g1b22b6e1b7d_0_7">
            <a:extLst>
              <a:ext uri="{FF2B5EF4-FFF2-40B4-BE49-F238E27FC236}">
                <a16:creationId xmlns:a16="http://schemas.microsoft.com/office/drawing/2014/main" id="{17BC5D50-806B-8AE1-206D-3E3847D74D0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1" name="Google Shape;351;g1b22b6e1b7d_0_7">
            <a:extLst>
              <a:ext uri="{FF2B5EF4-FFF2-40B4-BE49-F238E27FC236}">
                <a16:creationId xmlns:a16="http://schemas.microsoft.com/office/drawing/2014/main" id="{2D078FE0-62CB-0301-ECE6-CEF8D1A49D8A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5151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16006"/>
              </p:ext>
            </p:extLst>
          </p:nvPr>
        </p:nvGraphicFramePr>
        <p:xfrm>
          <a:off x="358386" y="1265473"/>
          <a:ext cx="8352828" cy="383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302751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1110087">
                <a:tc>
                  <a:txBody>
                    <a:bodyPr/>
                    <a:lstStyle/>
                    <a:p>
                      <a:r>
                        <a:rPr lang="de-DE" sz="1200" dirty="0" err="1"/>
                        <a:t>Principle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Component</a:t>
                      </a:r>
                      <a:r>
                        <a:rPr lang="de-DE" sz="1200" dirty="0"/>
                        <a:t> Analysis </a:t>
                      </a:r>
                      <a:r>
                        <a:rPr lang="de-DE" sz="1200" dirty="0" err="1"/>
                        <a:t>using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kernel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Extension of PCA that uses a kernel function to implicitly map the data into a high-dimensional feature space before applying PCA..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non-linear relationships, flexible kernel choices, captures complex structures.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Computationally expensive, kernel selection is critical, less interpretable.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30325"/>
                  </a:ext>
                </a:extLst>
              </a:tr>
              <a:tr h="1110087">
                <a:tc>
                  <a:txBody>
                    <a:bodyPr/>
                    <a:lstStyle/>
                    <a:p>
                      <a:r>
                        <a:rPr lang="de-DE" sz="1200" dirty="0"/>
                        <a:t>T-SNE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Non-linear dimensionality reduction technique that emphasizes the preservation of local structures in the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non-linear relationships, visualizes high-dimensional data well, good for clustering analysis.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Computationally expensive, sensitive to parameter choices, difficult to interpret.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  <a:tr h="1311921">
                <a:tc>
                  <a:txBody>
                    <a:bodyPr/>
                    <a:lstStyle/>
                    <a:p>
                      <a:r>
                        <a:rPr lang="en-US" sz="1200" dirty="0"/>
                        <a:t>Multidimensional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Aims to find a lower-dimensional representation of data while preserving the distances or dissimilarities between pairs of data points.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pairwise distances, useful for visualizing similarities, flexible dissimilarity measures..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Computationally expensive for large datasets, requires pairwise distances.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45197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61213E25-8BD0-27CB-5331-848AD0B08C54}"/>
              </a:ext>
            </a:extLst>
          </p:cNvPr>
          <p:cNvSpPr txBox="1">
            <a:spLocks/>
          </p:cNvSpPr>
          <p:nvPr/>
        </p:nvSpPr>
        <p:spPr>
          <a:xfrm>
            <a:off x="-37200" y="5304377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Methods that combine features (Non Linear)</a:t>
            </a: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FC1E9361-CA24-9CC6-E22E-F37230B486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199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084F8C2B-1A4E-565C-EC58-B977E321DFE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163D8974-1A84-2A13-C2E7-585CA064B6D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6031CB9F-8AFB-1A32-2869-CF7F75F6C267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86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Digging</a:t>
            </a:r>
            <a:r>
              <a:rPr lang="de-DE" dirty="0"/>
              <a:t> </a:t>
            </a:r>
            <a:r>
              <a:rPr lang="de-DE" dirty="0" err="1"/>
              <a:t>deeper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October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9F7DB-5F8F-404A-A5E4-7E404AC21A2D}"/>
              </a:ext>
            </a:extLst>
          </p:cNvPr>
          <p:cNvSpPr txBox="1"/>
          <p:nvPr/>
        </p:nvSpPr>
        <p:spPr>
          <a:xfrm>
            <a:off x="3305937" y="2929014"/>
            <a:ext cx="245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SVM </a:t>
            </a:r>
            <a:r>
              <a:rPr lang="de-DE" sz="1200" dirty="0" err="1"/>
              <a:t>performance</a:t>
            </a:r>
            <a:r>
              <a:rPr lang="de-DE" sz="1200" dirty="0"/>
              <a:t> </a:t>
            </a:r>
            <a:r>
              <a:rPr lang="de-DE" sz="1200" dirty="0" err="1"/>
              <a:t>vs</a:t>
            </a:r>
            <a:r>
              <a:rPr lang="de-DE" sz="1200" dirty="0"/>
              <a:t> </a:t>
            </a:r>
            <a:r>
              <a:rPr lang="de-DE" sz="1200" dirty="0" err="1"/>
              <a:t>Metrics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85C5F-9681-46C5-5BE0-8DBBA718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" y="918811"/>
            <a:ext cx="7949463" cy="1987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D5294-1B75-7768-0872-0A3821EA04E1}"/>
              </a:ext>
            </a:extLst>
          </p:cNvPr>
          <p:cNvSpPr txBox="1"/>
          <p:nvPr/>
        </p:nvSpPr>
        <p:spPr>
          <a:xfrm>
            <a:off x="661472" y="3159959"/>
            <a:ext cx="789546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Calinski</a:t>
            </a:r>
            <a:r>
              <a:rPr lang="en-US" b="1" dirty="0"/>
              <a:t> </a:t>
            </a:r>
            <a:r>
              <a:rPr lang="en-US" b="1" dirty="0" err="1"/>
              <a:t>Harabasz</a:t>
            </a:r>
            <a:r>
              <a:rPr lang="en-US" dirty="0"/>
              <a:t> score is </a:t>
            </a:r>
            <a:r>
              <a:rPr lang="en-US" b="1" dirty="0"/>
              <a:t>not very linear </a:t>
            </a:r>
            <a:r>
              <a:rPr lang="en-US" dirty="0"/>
              <a:t>(esp. at the start) and thus is not the best indicator for feature space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S_dbw</a:t>
            </a:r>
            <a:r>
              <a:rPr lang="en-US" b="1" dirty="0"/>
              <a:t> </a:t>
            </a:r>
            <a:r>
              <a:rPr lang="en-US" dirty="0"/>
              <a:t>had the </a:t>
            </a:r>
            <a:r>
              <a:rPr lang="en-US" b="1" dirty="0"/>
              <a:t>least correlation </a:t>
            </a:r>
            <a:r>
              <a:rPr lang="en-US" dirty="0"/>
              <a:t>(slope) amongst all the ML model accuracies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Davies Bouldin Index and Silhouette index are better indicators of feature space quality</a:t>
            </a:r>
            <a:r>
              <a:rPr lang="en-US" dirty="0"/>
              <a:t>, and hence, must be chosen over </a:t>
            </a:r>
            <a:r>
              <a:rPr lang="en-US" dirty="0" err="1"/>
              <a:t>Calinski</a:t>
            </a:r>
            <a:r>
              <a:rPr lang="en-US" dirty="0"/>
              <a:t> </a:t>
            </a:r>
            <a:r>
              <a:rPr lang="en-US" dirty="0" err="1"/>
              <a:t>Harabasz</a:t>
            </a:r>
            <a:r>
              <a:rPr lang="en-US" dirty="0"/>
              <a:t> and </a:t>
            </a:r>
            <a:r>
              <a:rPr lang="en-US" dirty="0" err="1"/>
              <a:t>S_dbw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Hypothesis : </a:t>
            </a:r>
            <a:r>
              <a:rPr lang="de-DE" dirty="0" err="1"/>
              <a:t>Mislabels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449450" y="972105"/>
            <a:ext cx="7917084" cy="396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Hypothesis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Mislabels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affect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chosen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Remove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mislabels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chosen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C3F9170E-47FB-DA3F-20CB-10F23A4E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09" y="2396296"/>
            <a:ext cx="3252137" cy="3338679"/>
          </a:xfrm>
          <a:prstGeom prst="rect">
            <a:avLst/>
          </a:prstGeom>
        </p:spPr>
      </p:pic>
      <p:pic>
        <p:nvPicPr>
          <p:cNvPr id="3" name="Picture 2">
            <a:hlinkClick r:id="rId5" action="ppaction://hlinkfile"/>
            <a:extLst>
              <a:ext uri="{FF2B5EF4-FFF2-40B4-BE49-F238E27FC236}">
                <a16:creationId xmlns:a16="http://schemas.microsoft.com/office/drawing/2014/main" id="{90794398-D5F6-025E-CBFF-842DE4D74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2" y="2396296"/>
            <a:ext cx="3311370" cy="3362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07547" y="5935599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original (</a:t>
            </a:r>
            <a:r>
              <a:rPr lang="de-DE" dirty="0" err="1"/>
              <a:t>left</a:t>
            </a:r>
            <a:r>
              <a:rPr lang="de-DE" dirty="0"/>
              <a:t>),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481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C10E25-04C4-6499-4BC6-647612F52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01755"/>
              </p:ext>
            </p:extLst>
          </p:nvPr>
        </p:nvGraphicFramePr>
        <p:xfrm>
          <a:off x="358386" y="1861967"/>
          <a:ext cx="83528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07">
                  <a:extLst>
                    <a:ext uri="{9D8B030D-6E8A-4147-A177-3AD203B41FA5}">
                      <a16:colId xmlns:a16="http://schemas.microsoft.com/office/drawing/2014/main" val="3330300756"/>
                    </a:ext>
                  </a:extLst>
                </a:gridCol>
                <a:gridCol w="2088207">
                  <a:extLst>
                    <a:ext uri="{9D8B030D-6E8A-4147-A177-3AD203B41FA5}">
                      <a16:colId xmlns:a16="http://schemas.microsoft.com/office/drawing/2014/main" val="534839552"/>
                    </a:ext>
                  </a:extLst>
                </a:gridCol>
                <a:gridCol w="2038720">
                  <a:extLst>
                    <a:ext uri="{9D8B030D-6E8A-4147-A177-3AD203B41FA5}">
                      <a16:colId xmlns:a16="http://schemas.microsoft.com/office/drawing/2014/main" val="742630404"/>
                    </a:ext>
                  </a:extLst>
                </a:gridCol>
                <a:gridCol w="2137694">
                  <a:extLst>
                    <a:ext uri="{9D8B030D-6E8A-4147-A177-3AD203B41FA5}">
                      <a16:colId xmlns:a16="http://schemas.microsoft.com/office/drawing/2014/main" val="1812668081"/>
                    </a:ext>
                  </a:extLst>
                </a:gridCol>
              </a:tblGrid>
              <a:tr h="273248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Summary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Pros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Cons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528384"/>
                  </a:ext>
                </a:extLst>
              </a:tr>
              <a:tr h="903688">
                <a:tc>
                  <a:txBody>
                    <a:bodyPr/>
                    <a:lstStyle/>
                    <a:p>
                      <a:r>
                        <a:rPr lang="de-DE" sz="1200" dirty="0" err="1"/>
                        <a:t>Isomap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reduction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Method that seeks to preserve the geodesic (shortest dist. on a sphere) distances between data points in a lower-dimensional space.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non-linear relationships, preserves manifold structure, useful for data with underlying geometry.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Computationally expensive, sensitive to noise and parameter choices.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30325"/>
                  </a:ext>
                </a:extLst>
              </a:tr>
              <a:tr h="764659">
                <a:tc>
                  <a:txBody>
                    <a:bodyPr/>
                    <a:lstStyle/>
                    <a:p>
                      <a:r>
                        <a:rPr lang="de-DE" sz="1200" dirty="0"/>
                        <a:t>Autoencoders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networks that aim to reconstruct the input data from a lower-dimensional latent space, forcing the network to learn a compressed representation.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Non-linear, can capture complex relationships, flexible architecture, can handle large datasets.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Requires more computational resources, training complexity, less interpretable.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45317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61213E25-8BD0-27CB-5331-848AD0B08C54}"/>
              </a:ext>
            </a:extLst>
          </p:cNvPr>
          <p:cNvSpPr txBox="1">
            <a:spLocks/>
          </p:cNvSpPr>
          <p:nvPr/>
        </p:nvSpPr>
        <p:spPr>
          <a:xfrm>
            <a:off x="-37200" y="465891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Methods that combine features cont. (Non Linear)</a:t>
            </a: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AD7D0128-950D-7304-ECD2-28052407FD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200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EEFCD83E-0830-48D6-B0CF-78219CCE200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F8A9BA2A-C49E-1221-71C4-6BC7F57CFF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6E605B4D-7DDF-EF90-5CFA-7E6480E82AA1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0941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42812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Feature </a:t>
            </a:r>
            <a:r>
              <a:rPr lang="de-DE" dirty="0" err="1"/>
              <a:t>extraction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2E687-FD1A-0659-DDEA-88196C24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038350"/>
            <a:ext cx="8096250" cy="2781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5F86D5-0D4B-C2B9-0ADE-E7E32BD7C71F}"/>
              </a:ext>
            </a:extLst>
          </p:cNvPr>
          <p:cNvSpPr/>
          <p:nvPr/>
        </p:nvSpPr>
        <p:spPr>
          <a:xfrm>
            <a:off x="1513840" y="1706880"/>
            <a:ext cx="546608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04A78-7436-7AC3-3A7D-EDF4BAE7AF23}"/>
              </a:ext>
            </a:extLst>
          </p:cNvPr>
          <p:cNvSpPr/>
          <p:nvPr/>
        </p:nvSpPr>
        <p:spPr>
          <a:xfrm>
            <a:off x="650240" y="4399280"/>
            <a:ext cx="8096250" cy="5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4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: Feature </a:t>
            </a:r>
            <a:r>
              <a:rPr lang="de-DE" dirty="0" err="1"/>
              <a:t>extractors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What</a:t>
            </a:r>
            <a:r>
              <a:rPr lang="en-US" sz="1600" dirty="0">
                <a:effectLst/>
                <a:latin typeface="Calibri" panose="020F0502020204030204" pitchFamily="34" charset="0"/>
              </a:rPr>
              <a:t> : Feature extraction refers  to extracting features from the hardware images using some kind of neural network. Currently 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ResNet</a:t>
            </a:r>
            <a:r>
              <a:rPr lang="en-US" sz="1600" dirty="0">
                <a:effectLst/>
                <a:latin typeface="Calibri" panose="020F0502020204030204" pitchFamily="34" charset="0"/>
              </a:rPr>
              <a:t> 50 is being used. We also reduce the number of features in a way here. The newly generated features summarize the image.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Why </a:t>
            </a:r>
            <a:r>
              <a:rPr lang="en-US" sz="1600" dirty="0">
                <a:effectLst/>
                <a:latin typeface="Calibri" panose="020F0502020204030204" pitchFamily="34" charset="0"/>
              </a:rPr>
              <a:t>: We need to extract some numerical attributes (features) from the image so that we can pass them as input to a classification or clustering algorithm. We need to select only the important features which differentiate the parts in real life. 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These extracted features will be passed on to the dimensionality reduction methods, which will in turn select/boil down to the most important distinguishing features.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Some examples include </a:t>
            </a:r>
            <a:r>
              <a:rPr lang="en-US" sz="1600" dirty="0" err="1">
                <a:latin typeface="Calibri" panose="020F0502020204030204" pitchFamily="34" charset="0"/>
              </a:rPr>
              <a:t>GooLeNet</a:t>
            </a:r>
            <a:r>
              <a:rPr lang="en-US" sz="1600" dirty="0">
                <a:latin typeface="Calibri" panose="020F0502020204030204" pitchFamily="34" charset="0"/>
              </a:rPr>
              <a:t> (Inception), VGG, </a:t>
            </a:r>
            <a:r>
              <a:rPr lang="en-US" sz="1600" dirty="0" err="1">
                <a:latin typeface="Calibri" panose="020F0502020204030204" pitchFamily="34" charset="0"/>
              </a:rPr>
              <a:t>Alexnet</a:t>
            </a:r>
            <a:r>
              <a:rPr lang="en-US" sz="1600" dirty="0">
                <a:latin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</a:rPr>
              <a:t>Imagenet</a:t>
            </a:r>
            <a:r>
              <a:rPr lang="en-US" sz="1600" dirty="0">
                <a:latin typeface="Calibri" panose="020F0502020204030204" pitchFamily="34" charset="0"/>
              </a:rPr>
              <a:t> (</a:t>
            </a:r>
            <a:r>
              <a:rPr lang="en-US" sz="1600" dirty="0" err="1">
                <a:latin typeface="Calibri" panose="020F0502020204030204" pitchFamily="34" charset="0"/>
              </a:rPr>
              <a:t>ResNet</a:t>
            </a:r>
            <a:r>
              <a:rPr lang="en-US" sz="1600" dirty="0">
                <a:latin typeface="Calibri" panose="020F0502020204030204" pitchFamily="34" charset="0"/>
              </a:rPr>
              <a:t>), </a:t>
            </a:r>
            <a:r>
              <a:rPr lang="en-US" sz="1600" dirty="0" err="1">
                <a:latin typeface="Calibri" panose="020F0502020204030204" pitchFamily="34" charset="0"/>
              </a:rPr>
              <a:t>Mobilenet</a:t>
            </a:r>
            <a:r>
              <a:rPr lang="en-US" sz="1600" dirty="0">
                <a:latin typeface="Calibri" panose="020F0502020204030204" pitchFamily="34" charset="0"/>
              </a:rPr>
              <a:t> (fast), RCNN (region based), fast RCNN, Faster RCNN, YOLO, </a:t>
            </a:r>
            <a:r>
              <a:rPr lang="en-US" sz="1600" dirty="0" err="1">
                <a:latin typeface="Calibri" panose="020F0502020204030204" pitchFamily="34" charset="0"/>
              </a:rPr>
              <a:t>MaskRCNN</a:t>
            </a:r>
            <a:r>
              <a:rPr lang="en-US" sz="1600" dirty="0">
                <a:latin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</a:rPr>
              <a:t>SqueezeNET</a:t>
            </a:r>
            <a:r>
              <a:rPr lang="en-US" sz="1600" dirty="0">
                <a:latin typeface="Calibri" panose="020F0502020204030204" pitchFamily="34" charset="0"/>
              </a:rPr>
              <a:t>, FPN (Feature pyramid network), SSD (single shot detectors)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53EB026-C75D-4CEF-9814-99DA8683D3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202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5952CAA8-C9E7-1A35-0630-B12DA50279B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14FB016A-9BBD-B4E6-ADA5-EF1023EBEB7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FA945739-635C-91E9-9248-CA31FD419A6D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4896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: Feature </a:t>
            </a:r>
            <a:r>
              <a:rPr lang="de-DE" dirty="0" err="1"/>
              <a:t>extractors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48DCFD-DDC8-22EE-E9CC-984708A54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5922"/>
              </p:ext>
            </p:extLst>
          </p:nvPr>
        </p:nvGraphicFramePr>
        <p:xfrm>
          <a:off x="322350" y="1092200"/>
          <a:ext cx="84249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5">
                  <a:extLst>
                    <a:ext uri="{9D8B030D-6E8A-4147-A177-3AD203B41FA5}">
                      <a16:colId xmlns:a16="http://schemas.microsoft.com/office/drawing/2014/main" val="1873190879"/>
                    </a:ext>
                  </a:extLst>
                </a:gridCol>
                <a:gridCol w="2106225">
                  <a:extLst>
                    <a:ext uri="{9D8B030D-6E8A-4147-A177-3AD203B41FA5}">
                      <a16:colId xmlns:a16="http://schemas.microsoft.com/office/drawing/2014/main" val="2080976845"/>
                    </a:ext>
                  </a:extLst>
                </a:gridCol>
                <a:gridCol w="2106225">
                  <a:extLst>
                    <a:ext uri="{9D8B030D-6E8A-4147-A177-3AD203B41FA5}">
                      <a16:colId xmlns:a16="http://schemas.microsoft.com/office/drawing/2014/main" val="583435601"/>
                    </a:ext>
                  </a:extLst>
                </a:gridCol>
                <a:gridCol w="2106225">
                  <a:extLst>
                    <a:ext uri="{9D8B030D-6E8A-4147-A177-3AD203B41FA5}">
                      <a16:colId xmlns:a16="http://schemas.microsoft.com/office/drawing/2014/main" val="47465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5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 of multiple layers of convolutional and pooling operations that learn hierarchical representations.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Captures complex patterns and spatial dependencies, achieves state-of-the-art performance in many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large amount of labeled training data, computationally expensive.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82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ResNet</a:t>
                      </a:r>
                      <a:r>
                        <a:rPr lang="de-DE" dirty="0"/>
                        <a:t> (Residual Networks)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type of CNN that uses skip connections to address the vanishing gradient problem, allowing the training of deeper networks.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Enables training of very deep networks, captures fine-grained details.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model complexity, requires more computational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1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VGG 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CNN architecture known for its simplicity and uniform structure, consisting of multiple layers with small filter sizes.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understand and implement, good generalization capabilities.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memory consumption, computationally expensive compared to shallower networks.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64586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4103EE5B-4F6F-490D-9F80-E7092FEE5AC5}"/>
              </a:ext>
            </a:extLst>
          </p:cNvPr>
          <p:cNvSpPr txBox="1">
            <a:spLocks/>
          </p:cNvSpPr>
          <p:nvPr/>
        </p:nvSpPr>
        <p:spPr>
          <a:xfrm>
            <a:off x="-37200" y="557784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Different feature extractors</a:t>
            </a: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AC71AE08-0F63-49C9-14F9-CDA5CB64FC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203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7F68A550-49C8-2E57-2C11-79A2BA4739B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E35A2987-F349-EABB-EB37-EF8F8267B00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F5944F03-49F8-C055-8E80-91AB30F0BA8D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2061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Literature</a:t>
            </a:r>
            <a:r>
              <a:rPr lang="de-DE" dirty="0"/>
              <a:t> review : Feature </a:t>
            </a:r>
            <a:r>
              <a:rPr lang="de-DE" dirty="0" err="1"/>
              <a:t>extractors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48DCFD-DDC8-22EE-E9CC-984708A54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46484"/>
              </p:ext>
            </p:extLst>
          </p:nvPr>
        </p:nvGraphicFramePr>
        <p:xfrm>
          <a:off x="322350" y="1092199"/>
          <a:ext cx="8424900" cy="4604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90">
                  <a:extLst>
                    <a:ext uri="{9D8B030D-6E8A-4147-A177-3AD203B41FA5}">
                      <a16:colId xmlns:a16="http://schemas.microsoft.com/office/drawing/2014/main" val="1873190879"/>
                    </a:ext>
                  </a:extLst>
                </a:gridCol>
                <a:gridCol w="2360560">
                  <a:extLst>
                    <a:ext uri="{9D8B030D-6E8A-4147-A177-3AD203B41FA5}">
                      <a16:colId xmlns:a16="http://schemas.microsoft.com/office/drawing/2014/main" val="2080976845"/>
                    </a:ext>
                  </a:extLst>
                </a:gridCol>
                <a:gridCol w="2106225">
                  <a:extLst>
                    <a:ext uri="{9D8B030D-6E8A-4147-A177-3AD203B41FA5}">
                      <a16:colId xmlns:a16="http://schemas.microsoft.com/office/drawing/2014/main" val="583435601"/>
                    </a:ext>
                  </a:extLst>
                </a:gridCol>
                <a:gridCol w="2106225">
                  <a:extLst>
                    <a:ext uri="{9D8B030D-6E8A-4147-A177-3AD203B41FA5}">
                      <a16:colId xmlns:a16="http://schemas.microsoft.com/office/drawing/2014/main" val="474658938"/>
                    </a:ext>
                  </a:extLst>
                </a:gridCol>
              </a:tblGrid>
              <a:tr h="399703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59100"/>
                  </a:ext>
                </a:extLst>
              </a:tr>
              <a:tr h="1248389">
                <a:tc>
                  <a:txBody>
                    <a:bodyPr/>
                    <a:lstStyle/>
                    <a:p>
                      <a:r>
                        <a:rPr lang="de-DE" dirty="0" err="1"/>
                        <a:t>GoogLeNet</a:t>
                      </a:r>
                      <a:r>
                        <a:rPr lang="de-DE" dirty="0"/>
                        <a:t> (Inception </a:t>
                      </a:r>
                      <a:r>
                        <a:rPr lang="de-DE" dirty="0" err="1"/>
                        <a:t>networks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Utilize multiple parallel convolutional layers of different filter sizes to capture information at various scales.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 use of computational resources, achieves good performance with fewer parameters.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architecture, challenging to interpret.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825827"/>
                  </a:ext>
                </a:extLst>
              </a:tr>
              <a:tr h="1708322">
                <a:tc>
                  <a:txBody>
                    <a:bodyPr/>
                    <a:lstStyle/>
                    <a:p>
                      <a:r>
                        <a:rPr lang="de-DE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SqueezeNet</a:t>
                      </a:r>
                      <a:r>
                        <a:rPr lang="en-US" dirty="0"/>
                        <a:t> is a lightweight CNN architecture designed to reduce model size and computational complexity while maintaining good accuracy.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Compact model size, faster inference, suitable for resource-constrained environments.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Sacrifices some accuracy compared to larger models.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518968"/>
                  </a:ext>
                </a:extLst>
              </a:tr>
              <a:tr h="1248389">
                <a:tc>
                  <a:txBody>
                    <a:bodyPr/>
                    <a:lstStyle/>
                    <a:p>
                      <a:r>
                        <a:rPr lang="de-DE" dirty="0"/>
                        <a:t>SIFT, SURF, HOG, LBP, Gabor </a:t>
                      </a:r>
                      <a:r>
                        <a:rPr lang="de-DE" dirty="0" err="1"/>
                        <a:t>filters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ML based feature extractors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64586"/>
                  </a:ext>
                </a:extLst>
              </a:tr>
            </a:tbl>
          </a:graphicData>
        </a:graphic>
      </p:graphicFrame>
      <p:sp>
        <p:nvSpPr>
          <p:cNvPr id="3" name="Google Shape;341;p2">
            <a:extLst>
              <a:ext uri="{FF2B5EF4-FFF2-40B4-BE49-F238E27FC236}">
                <a16:creationId xmlns:a16="http://schemas.microsoft.com/office/drawing/2014/main" id="{4103EE5B-4F6F-490D-9F80-E7092FEE5AC5}"/>
              </a:ext>
            </a:extLst>
          </p:cNvPr>
          <p:cNvSpPr txBox="1">
            <a:spLocks/>
          </p:cNvSpPr>
          <p:nvPr/>
        </p:nvSpPr>
        <p:spPr>
          <a:xfrm>
            <a:off x="-37200" y="5697003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400" dirty="0"/>
              <a:t>fig. Different feature extractors contd.</a:t>
            </a:r>
          </a:p>
        </p:txBody>
      </p:sp>
      <p:sp>
        <p:nvSpPr>
          <p:cNvPr id="4" name="Google Shape;350;g1b22b6e1b7d_0_7">
            <a:extLst>
              <a:ext uri="{FF2B5EF4-FFF2-40B4-BE49-F238E27FC236}">
                <a16:creationId xmlns:a16="http://schemas.microsoft.com/office/drawing/2014/main" id="{4DB5676C-8B95-444A-7341-AC7CCFB2C6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204</a:t>
            </a:fld>
            <a:endParaRPr/>
          </a:p>
        </p:txBody>
      </p:sp>
      <p:sp>
        <p:nvSpPr>
          <p:cNvPr id="5" name="Google Shape;349;g1b22b6e1b7d_0_7">
            <a:extLst>
              <a:ext uri="{FF2B5EF4-FFF2-40B4-BE49-F238E27FC236}">
                <a16:creationId xmlns:a16="http://schemas.microsoft.com/office/drawing/2014/main" id="{BFAC923E-593D-02FE-DC74-595580FC604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6" name="Google Shape;354;g1b22b6e1b7d_0_7">
            <a:extLst>
              <a:ext uri="{FF2B5EF4-FFF2-40B4-BE49-F238E27FC236}">
                <a16:creationId xmlns:a16="http://schemas.microsoft.com/office/drawing/2014/main" id="{C3521A81-F97A-9746-51D7-F7F9EFF233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7" name="Google Shape;351;g1b22b6e1b7d_0_7">
            <a:extLst>
              <a:ext uri="{FF2B5EF4-FFF2-40B4-BE49-F238E27FC236}">
                <a16:creationId xmlns:a16="http://schemas.microsoft.com/office/drawing/2014/main" id="{430727C9-3511-DEB0-B399-3E34943F0CA8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24711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Novel</a:t>
            </a:r>
            <a:r>
              <a:rPr lang="de-DE" dirty="0"/>
              <a:t> feature </a:t>
            </a:r>
            <a:r>
              <a:rPr lang="de-DE" dirty="0" err="1"/>
              <a:t>extraction</a:t>
            </a:r>
            <a:r>
              <a:rPr lang="de-DE" dirty="0"/>
              <a:t>/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69065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Compare t-SNE and PCA with different numbers of dimensions and evaluate the results using metrics such as silhouette score, cluster purity, and visual inspections.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Interactive 3D scatter plots, 3D is more intuitive to the human brain, 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immersiveness</a:t>
            </a:r>
            <a:r>
              <a:rPr lang="en-US" sz="1600" dirty="0">
                <a:effectLst/>
                <a:latin typeface="Calibri" panose="020F0502020204030204" pitchFamily="34" charset="0"/>
              </a:rPr>
              <a:t> can also be increased by traversing in 3D space and increasing scale/distances etc</a:t>
            </a:r>
            <a:r>
              <a:rPr lang="en-US" sz="1600" dirty="0">
                <a:latin typeface="Calibri" panose="020F0502020204030204" pitchFamily="34" charset="0"/>
              </a:rPr>
              <a:t>. </a:t>
            </a:r>
            <a:r>
              <a:rPr lang="en-US" sz="1600" dirty="0">
                <a:effectLst/>
                <a:latin typeface="Calibri" panose="020F0502020204030204" pitchFamily="34" charset="0"/>
              </a:rPr>
              <a:t>or float 2D planes with images of product as data points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Use something called Local Outlier Factor plot (LOF) to identify outliers based on local density compared to its neighbors, then plot LOF value for each point with different colors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Try something called novelty detection algorithm to detect outliers. They train on normal data and identify outliers (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zb</a:t>
            </a:r>
            <a:r>
              <a:rPr lang="en-US" sz="1600" dirty="0">
                <a:effectLst/>
                <a:latin typeface="Calibri" panose="020F0502020204030204" pitchFamily="34" charset="0"/>
              </a:rPr>
              <a:t>: isolation forest and one class SVM)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Try models trained on various datasets, also try to train/fine tune on existing BOSCH data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4927603A-C647-EFE0-B652-324FB07D21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205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A786B224-3635-BAA7-4CD5-BEEE95C7291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0747C041-BE26-957F-A4C4-E59D6197D82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D1B6F958-B819-0295-B00D-52F9F04225F2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1819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42812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Clustering </a:t>
            </a:r>
            <a:r>
              <a:rPr lang="de-DE" dirty="0" err="1"/>
              <a:t>algorithms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7B811-518F-F3BE-857C-09E44FD5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971428"/>
            <a:ext cx="7569200" cy="29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47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dirty="0" err="1"/>
              <a:t>Literature</a:t>
            </a:r>
            <a:r>
              <a:rPr lang="de-DE" dirty="0"/>
              <a:t> review : Clustering </a:t>
            </a:r>
            <a:r>
              <a:rPr lang="de-DE" dirty="0" err="1"/>
              <a:t>algortihms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23813" y="146713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What</a:t>
            </a:r>
            <a:r>
              <a:rPr lang="en-US" sz="1600" dirty="0">
                <a:effectLst/>
                <a:latin typeface="Calibri" panose="020F0502020204030204" pitchFamily="34" charset="0"/>
              </a:rPr>
              <a:t> : Clustering algorithms will be used to cluster the feature space, such that groups of similar parts are formed.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b="1" dirty="0">
                <a:effectLst/>
                <a:latin typeface="Calibri" panose="020F0502020204030204" pitchFamily="34" charset="0"/>
              </a:rPr>
              <a:t>Why </a:t>
            </a:r>
            <a:r>
              <a:rPr lang="en-US" sz="1600" dirty="0">
                <a:effectLst/>
                <a:latin typeface="Calibri" panose="020F0502020204030204" pitchFamily="34" charset="0"/>
              </a:rPr>
              <a:t>: Clustering will help us identify different classes,</a:t>
            </a:r>
            <a:r>
              <a:rPr lang="en-US" sz="1600" dirty="0">
                <a:latin typeface="Calibri" panose="020F0502020204030204" pitchFamily="34" charset="0"/>
              </a:rPr>
              <a:t> and will also expose outliers, blurry images etc. It also provides us with an intuitive visual interpretation of the feature space.</a:t>
            </a: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lvl="1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B74C3D0A-C5FB-2AE4-43CE-BE1767BDAC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207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7B75B1A3-F598-EE3A-0886-6386E1EAB3F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504B66DD-23CA-4831-20B3-00485FDF502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E75D0BC6-D88E-35CD-0285-AA337EF43F7F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8528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03697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dirty="0" err="1"/>
              <a:t>Literature</a:t>
            </a:r>
            <a:r>
              <a:rPr lang="de-DE" dirty="0"/>
              <a:t> review : Clustering </a:t>
            </a:r>
            <a:r>
              <a:rPr lang="de-DE" dirty="0" err="1"/>
              <a:t>algortihms</a:t>
            </a:r>
            <a:endParaRPr dirty="0"/>
          </a:p>
        </p:txBody>
      </p:sp>
      <p:sp>
        <p:nvSpPr>
          <p:cNvPr id="348" name="Google Shape;348;g1b22b6e1b7d_0_7"/>
          <p:cNvSpPr txBox="1">
            <a:spLocks noGrp="1"/>
          </p:cNvSpPr>
          <p:nvPr>
            <p:ph type="body" idx="1"/>
          </p:nvPr>
        </p:nvSpPr>
        <p:spPr>
          <a:xfrm>
            <a:off x="359550" y="2381530"/>
            <a:ext cx="8424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ffectLst/>
                <a:latin typeface="Calibri" panose="020F0502020204030204" pitchFamily="34" charset="0"/>
              </a:rPr>
              <a:t>Types of clustering 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algortihms</a:t>
            </a:r>
            <a:r>
              <a:rPr lang="en-US" sz="1600" dirty="0">
                <a:effectLst/>
                <a:latin typeface="Calibri" panose="020F0502020204030204" pitchFamily="34" charset="0"/>
              </a:rPr>
              <a:t>: 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400" dirty="0"/>
              <a:t>Partitioning methods </a:t>
            </a:r>
          </a:p>
          <a:p>
            <a:pPr lvl="1"/>
            <a:r>
              <a:rPr lang="en-US" sz="1200" dirty="0"/>
              <a:t>Need to specify number of clusters</a:t>
            </a:r>
          </a:p>
          <a:p>
            <a:pPr lvl="1"/>
            <a:r>
              <a:rPr lang="en-US" sz="1200" dirty="0"/>
              <a:t>K means, K </a:t>
            </a:r>
            <a:r>
              <a:rPr lang="en-US" sz="1200" dirty="0" err="1"/>
              <a:t>mediods</a:t>
            </a:r>
            <a:r>
              <a:rPr lang="en-US" sz="1200" dirty="0"/>
              <a:t>, fuzzy C means, </a:t>
            </a:r>
            <a:r>
              <a:rPr lang="en-US" sz="1200" dirty="0" err="1"/>
              <a:t>Kmodes</a:t>
            </a:r>
            <a:endParaRPr lang="en-US" sz="1200" dirty="0"/>
          </a:p>
          <a:p>
            <a:r>
              <a:rPr lang="en-US" sz="1400" dirty="0"/>
              <a:t>Hierarchical methods</a:t>
            </a:r>
          </a:p>
          <a:p>
            <a:pPr lvl="1"/>
            <a:r>
              <a:rPr lang="en-US" sz="1200" dirty="0"/>
              <a:t>Do not need predefined no. of clusters</a:t>
            </a:r>
          </a:p>
          <a:p>
            <a:pPr lvl="1"/>
            <a:r>
              <a:rPr lang="en-US" sz="1200" dirty="0"/>
              <a:t>BIRCH, AGNES, CURE, Chameleon, DIANA</a:t>
            </a:r>
          </a:p>
          <a:p>
            <a:r>
              <a:rPr lang="en-US" sz="1400" dirty="0"/>
              <a:t>Density-based methods</a:t>
            </a:r>
          </a:p>
          <a:p>
            <a:pPr lvl="1"/>
            <a:r>
              <a:rPr lang="en-US" sz="1200" dirty="0"/>
              <a:t>Use data reachability and data connectivity</a:t>
            </a:r>
          </a:p>
          <a:p>
            <a:pPr lvl="1"/>
            <a:r>
              <a:rPr lang="en-US" sz="1200" dirty="0"/>
              <a:t>Generally used for </a:t>
            </a:r>
            <a:r>
              <a:rPr lang="en-US" sz="1200" dirty="0" err="1"/>
              <a:t>anamoly</a:t>
            </a:r>
            <a:r>
              <a:rPr lang="en-US" sz="1200" dirty="0"/>
              <a:t> detection</a:t>
            </a:r>
          </a:p>
          <a:p>
            <a:pPr lvl="1"/>
            <a:r>
              <a:rPr lang="en-US" sz="1200" dirty="0"/>
              <a:t>DBSCAN, STING, OPTICS</a:t>
            </a:r>
          </a:p>
          <a:p>
            <a:r>
              <a:rPr lang="en-US" sz="1400" dirty="0"/>
              <a:t>Model-based methods</a:t>
            </a:r>
          </a:p>
          <a:p>
            <a:pPr lvl="1"/>
            <a:r>
              <a:rPr lang="en-US" sz="1200" dirty="0"/>
              <a:t>Assumes data has some kind of distribution</a:t>
            </a:r>
          </a:p>
          <a:p>
            <a:pPr lvl="1"/>
            <a:r>
              <a:rPr lang="en-US" sz="1200" dirty="0"/>
              <a:t>Gaussian Mixture Model (GMM), COBWEB, EM (Expectation maximization)</a:t>
            </a:r>
          </a:p>
          <a:p>
            <a:r>
              <a:rPr lang="en-US" sz="1400" dirty="0"/>
              <a:t>Grid-based methods</a:t>
            </a:r>
          </a:p>
          <a:p>
            <a:pPr lvl="1"/>
            <a:r>
              <a:rPr lang="en-US" sz="1200" dirty="0"/>
              <a:t>Use a uniform grid to partition space into a finite domain (instead of clustering each individual point)</a:t>
            </a:r>
          </a:p>
          <a:p>
            <a:pPr lvl="1"/>
            <a:r>
              <a:rPr lang="en-US" sz="1200" dirty="0"/>
              <a:t>Generally faster</a:t>
            </a:r>
          </a:p>
          <a:p>
            <a:pPr lvl="1"/>
            <a:r>
              <a:rPr lang="en-US" sz="1200" dirty="0"/>
              <a:t>MST, OPOSSUM, SNN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lvl="1"/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285750" indent="-285750">
              <a:spcBef>
                <a:spcPts val="0"/>
              </a:spcBef>
            </a:pPr>
            <a:endParaRPr lang="en-US" sz="1600" dirty="0">
              <a:effectLst/>
              <a:latin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0CBA1EB3-0856-A1CA-298C-64E97E11F7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208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746B6E8-5F6D-E2FF-1961-89A07965CD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DF0A101F-67BD-38C5-A732-DDD81039476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EAFA4CF0-995F-725B-439B-8F71D24FE6A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015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occuring</a:t>
            </a:r>
            <a:r>
              <a:rPr lang="de-DE" dirty="0"/>
              <a:t> in feature </a:t>
            </a:r>
            <a:r>
              <a:rPr lang="de-DE" dirty="0" err="1"/>
              <a:t>space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de-DE" dirty="0"/>
              <a:t>			</a:t>
            </a:r>
            <a:r>
              <a:rPr lang="de-DE" dirty="0" err="1"/>
              <a:t>Please</a:t>
            </a:r>
            <a:r>
              <a:rPr lang="de-DE" dirty="0"/>
              <a:t> check </a:t>
            </a:r>
            <a:r>
              <a:rPr lang="de-DE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10" name="Google Shape;350;g1b22b6e1b7d_0_7">
            <a:extLst>
              <a:ext uri="{FF2B5EF4-FFF2-40B4-BE49-F238E27FC236}">
                <a16:creationId xmlns:a16="http://schemas.microsoft.com/office/drawing/2014/main" id="{77BC5676-D123-A56F-6240-930BA2385C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209</a:t>
            </a:fld>
            <a:endParaRPr/>
          </a:p>
        </p:txBody>
      </p:sp>
      <p:sp>
        <p:nvSpPr>
          <p:cNvPr id="11" name="Google Shape;349;g1b22b6e1b7d_0_7">
            <a:extLst>
              <a:ext uri="{FF2B5EF4-FFF2-40B4-BE49-F238E27FC236}">
                <a16:creationId xmlns:a16="http://schemas.microsoft.com/office/drawing/2014/main" id="{3D682AEF-13C0-0CC3-3CAC-92CF8E231D9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12" name="Google Shape;354;g1b22b6e1b7d_0_7">
            <a:extLst>
              <a:ext uri="{FF2B5EF4-FFF2-40B4-BE49-F238E27FC236}">
                <a16:creationId xmlns:a16="http://schemas.microsoft.com/office/drawing/2014/main" id="{993D75F3-261E-6801-4B66-BCC1DC5740F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3" name="Google Shape;351;g1b22b6e1b7d_0_7">
            <a:extLst>
              <a:ext uri="{FF2B5EF4-FFF2-40B4-BE49-F238E27FC236}">
                <a16:creationId xmlns:a16="http://schemas.microsoft.com/office/drawing/2014/main" id="{A3BE1FFB-8FF7-3CFA-C556-D6BA7D06766A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58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Hypothesis :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C3F9170E-47FB-DA3F-20CB-10F23A4E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899" y="1067670"/>
            <a:ext cx="1826637" cy="1875245"/>
          </a:xfrm>
          <a:prstGeom prst="rect">
            <a:avLst/>
          </a:prstGeom>
        </p:spPr>
      </p:pic>
      <p:pic>
        <p:nvPicPr>
          <p:cNvPr id="3" name="Picture 2">
            <a:hlinkClick r:id="rId5" action="ppaction://hlinkfile"/>
            <a:extLst>
              <a:ext uri="{FF2B5EF4-FFF2-40B4-BE49-F238E27FC236}">
                <a16:creationId xmlns:a16="http://schemas.microsoft.com/office/drawing/2014/main" id="{90794398-D5F6-025E-CBFF-842DE4D74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185" y="1031813"/>
            <a:ext cx="1882066" cy="1911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07547" y="5935599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original (</a:t>
            </a:r>
            <a:r>
              <a:rPr lang="de-DE" dirty="0" err="1"/>
              <a:t>left</a:t>
            </a:r>
            <a:r>
              <a:rPr lang="de-DE" dirty="0"/>
              <a:t>),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A473C8-20A7-8C29-368A-86DBC4AC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88354"/>
              </p:ext>
            </p:extLst>
          </p:nvPr>
        </p:nvGraphicFramePr>
        <p:xfrm>
          <a:off x="665287" y="3267015"/>
          <a:ext cx="3609774" cy="255916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31549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975049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0.317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0.638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1.402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0.489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1910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13263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0.700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0.350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 (K-</a:t>
                      </a:r>
                      <a:r>
                        <a:rPr lang="de-DE" sz="1200" b="0" dirty="0" err="1"/>
                        <a:t>Fold</a:t>
                      </a:r>
                      <a:r>
                        <a:rPr lang="de-DE" sz="1200" b="0" dirty="0"/>
                        <a:t> 10)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99.46%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99.54%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26371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99.41%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99.45%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03886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99.64%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99.48%</a:t>
                      </a:r>
                      <a:endParaRPr lang="en-US" sz="1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74791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F1332BC-FC87-3CA4-7927-5036C2F28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11935"/>
              </p:ext>
            </p:extLst>
          </p:nvPr>
        </p:nvGraphicFramePr>
        <p:xfrm>
          <a:off x="4868939" y="3267014"/>
          <a:ext cx="3760500" cy="256204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0.322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0.650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1.392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0.478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1947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14434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0.695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0.337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99.98%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99.84%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99.86%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99.93%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368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Future </a:t>
            </a:r>
            <a:r>
              <a:rPr lang="de-DE" dirty="0" err="1"/>
              <a:t>work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50" y="54000"/>
            <a:ext cx="8424900" cy="4681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Review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related</a:t>
            </a:r>
            <a:r>
              <a:rPr lang="de-DE" sz="1600" dirty="0"/>
              <a:t> </a:t>
            </a:r>
            <a:r>
              <a:rPr lang="de-DE" sz="1600" dirty="0" err="1"/>
              <a:t>research</a:t>
            </a:r>
            <a:r>
              <a:rPr lang="de-DE" sz="1600" dirty="0"/>
              <a:t> </a:t>
            </a:r>
            <a:r>
              <a:rPr lang="de-DE" sz="1600" dirty="0" err="1"/>
              <a:t>papers</a:t>
            </a:r>
            <a:endParaRPr lang="de-DE" sz="1600" dirty="0"/>
          </a:p>
          <a:p>
            <a:pPr>
              <a:lnSpc>
                <a:spcPct val="150000"/>
              </a:lnSpc>
            </a:pPr>
            <a:r>
              <a:rPr lang="de-DE" sz="1600" dirty="0" err="1"/>
              <a:t>Properly</a:t>
            </a:r>
            <a:r>
              <a:rPr lang="de-DE" sz="1600" dirty="0"/>
              <a:t> finish </a:t>
            </a:r>
            <a:r>
              <a:rPr lang="de-DE" sz="1600" dirty="0" err="1"/>
              <a:t>literature</a:t>
            </a:r>
            <a:r>
              <a:rPr lang="de-DE" sz="1600" dirty="0"/>
              <a:t> review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Do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reasearch</a:t>
            </a:r>
            <a:r>
              <a:rPr lang="de-DE" sz="1600" dirty="0"/>
              <a:t> on </a:t>
            </a:r>
            <a:r>
              <a:rPr lang="de-DE" sz="1600" dirty="0" err="1"/>
              <a:t>existing</a:t>
            </a:r>
            <a:r>
              <a:rPr lang="de-DE" sz="1600" dirty="0"/>
              <a:t> </a:t>
            </a:r>
            <a:r>
              <a:rPr lang="de-DE" sz="1600" dirty="0" err="1"/>
              <a:t>metrics</a:t>
            </a:r>
            <a:endParaRPr lang="de-DE" sz="1600" dirty="0"/>
          </a:p>
          <a:p>
            <a:pPr>
              <a:lnSpc>
                <a:spcPct val="150000"/>
              </a:lnSpc>
            </a:pPr>
            <a:r>
              <a:rPr lang="de-DE" sz="1600" dirty="0"/>
              <a:t>Start </a:t>
            </a:r>
            <a:r>
              <a:rPr lang="de-DE" sz="1600" dirty="0" err="1"/>
              <a:t>comparing</a:t>
            </a:r>
            <a:r>
              <a:rPr lang="de-DE" sz="1600" dirty="0"/>
              <a:t> different </a:t>
            </a:r>
            <a:r>
              <a:rPr lang="de-DE" sz="1600" dirty="0" err="1"/>
              <a:t>extractors</a:t>
            </a:r>
            <a:r>
              <a:rPr lang="de-DE" sz="1600" dirty="0"/>
              <a:t> and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performance</a:t>
            </a:r>
            <a:r>
              <a:rPr lang="de-DE" sz="1600" dirty="0"/>
              <a:t> on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mock</a:t>
            </a:r>
            <a:r>
              <a:rPr lang="de-DE" sz="1600" dirty="0"/>
              <a:t> </a:t>
            </a:r>
            <a:r>
              <a:rPr lang="de-DE" sz="1600" dirty="0" err="1"/>
              <a:t>industrial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endParaRPr lang="en-US" sz="1600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B9E81C2-85AC-0C7F-57BD-388C35C9A5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210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B2BC96B6-983E-1C04-8B6A-9B03500C01D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EC91630D-C443-8F57-9ED8-A1150EDB6D0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B6378EBE-13BD-5F53-9497-FC0AB114D6B0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4586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 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30" y="1288733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01600" indent="0" algn="ctr">
              <a:buNone/>
            </a:pPr>
            <a:r>
              <a:rPr lang="de-DE" b="1" dirty="0"/>
              <a:t>Feedback time!</a:t>
            </a:r>
            <a:endParaRPr lang="en-US" b="1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211</a:t>
            </a:fld>
            <a:endParaRPr/>
          </a:p>
        </p:txBody>
      </p:sp>
      <p:sp>
        <p:nvSpPr>
          <p:cNvPr id="3" name="Google Shape;349;g1b22b6e1b7d_0_7">
            <a:extLst>
              <a:ext uri="{FF2B5EF4-FFF2-40B4-BE49-F238E27FC236}">
                <a16:creationId xmlns:a16="http://schemas.microsoft.com/office/drawing/2014/main" id="{9F504824-D239-ED29-D167-FEC835A12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14776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June 2023</a:t>
            </a:r>
            <a:endParaRPr dirty="0"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38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Hypothesis : Blur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452616" y="871992"/>
            <a:ext cx="7917084" cy="420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Hypothesis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Blurry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Remove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blurry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lapacian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2182021" y="5905221"/>
            <a:ext cx="4458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</a:t>
            </a:r>
            <a:r>
              <a:rPr lang="de-DE" dirty="0" err="1"/>
              <a:t>blurry</a:t>
            </a:r>
            <a:r>
              <a:rPr lang="de-DE" dirty="0"/>
              <a:t> (top) </a:t>
            </a:r>
            <a:r>
              <a:rPr lang="de-DE" dirty="0" err="1"/>
              <a:t>vs</a:t>
            </a:r>
            <a:r>
              <a:rPr lang="de-DE" dirty="0"/>
              <a:t> non </a:t>
            </a:r>
            <a:r>
              <a:rPr lang="de-DE" dirty="0" err="1"/>
              <a:t>blurry</a:t>
            </a:r>
            <a:r>
              <a:rPr lang="de-DE" dirty="0"/>
              <a:t> (</a:t>
            </a:r>
            <a:r>
              <a:rPr lang="de-DE" dirty="0" err="1"/>
              <a:t>bottom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94AB2A-E18C-104B-7A90-423F4682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20" y="2491462"/>
            <a:ext cx="4017675" cy="1506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55B2A-6F71-5011-CECF-228B58A0F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20" y="4251107"/>
            <a:ext cx="4030507" cy="15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5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Hypothesis : Blur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C3F9170E-47FB-DA3F-20CB-10F23A4E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00" y="1940206"/>
            <a:ext cx="3085209" cy="3167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479316" y="5320028"/>
            <a:ext cx="611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), </a:t>
            </a:r>
            <a:r>
              <a:rPr lang="de-DE" dirty="0" err="1"/>
              <a:t>Blurry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7BA8A1EE-2040-7292-39D9-8A66A6AB9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27" y="1916531"/>
            <a:ext cx="3085209" cy="321465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EB76E0C-C5A6-339E-8E8A-35CB72310F6B}"/>
              </a:ext>
            </a:extLst>
          </p:cNvPr>
          <p:cNvSpPr/>
          <p:nvPr/>
        </p:nvSpPr>
        <p:spPr>
          <a:xfrm>
            <a:off x="2072350" y="3523860"/>
            <a:ext cx="568171" cy="4710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8584C-98D5-3B63-101E-3010E2A7784F}"/>
              </a:ext>
            </a:extLst>
          </p:cNvPr>
          <p:cNvSpPr txBox="1"/>
          <p:nvPr/>
        </p:nvSpPr>
        <p:spPr>
          <a:xfrm>
            <a:off x="1890356" y="3293028"/>
            <a:ext cx="11813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Blurry</a:t>
            </a:r>
            <a:r>
              <a:rPr lang="de-DE" sz="900" dirty="0"/>
              <a:t> </a:t>
            </a:r>
            <a:r>
              <a:rPr lang="de-DE" sz="900" dirty="0" err="1"/>
              <a:t>images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932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Datasets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2D262-71B0-95B8-5158-CE6390A7C039}"/>
              </a:ext>
            </a:extLst>
          </p:cNvPr>
          <p:cNvSpPr txBox="1"/>
          <p:nvPr/>
        </p:nvSpPr>
        <p:spPr>
          <a:xfrm>
            <a:off x="1203930" y="5295579"/>
            <a:ext cx="6736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original (</a:t>
            </a:r>
            <a:r>
              <a:rPr lang="de-DE" dirty="0" err="1"/>
              <a:t>left</a:t>
            </a:r>
            <a:r>
              <a:rPr lang="de-DE" dirty="0"/>
              <a:t>),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middle</a:t>
            </a:r>
            <a:r>
              <a:rPr lang="de-DE" dirty="0"/>
              <a:t>), Blur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AE2B9E9C-1D25-C567-D035-F0DFB929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42" y="2084781"/>
            <a:ext cx="2618750" cy="2688437"/>
          </a:xfrm>
          <a:prstGeom prst="rect">
            <a:avLst/>
          </a:prstGeom>
        </p:spPr>
      </p:pic>
      <p:pic>
        <p:nvPicPr>
          <p:cNvPr id="8" name="Picture 7">
            <a:hlinkClick r:id="rId5" action="ppaction://hlinkfile"/>
            <a:extLst>
              <a:ext uri="{FF2B5EF4-FFF2-40B4-BE49-F238E27FC236}">
                <a16:creationId xmlns:a16="http://schemas.microsoft.com/office/drawing/2014/main" id="{E93C52E5-26DB-3DFA-11D0-937D752F2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202" y="2101287"/>
            <a:ext cx="2622417" cy="2732448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file"/>
            <a:extLst>
              <a:ext uri="{FF2B5EF4-FFF2-40B4-BE49-F238E27FC236}">
                <a16:creationId xmlns:a16="http://schemas.microsoft.com/office/drawing/2014/main" id="{A5826A87-79C7-1A20-6816-994EA7667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05" y="2101287"/>
            <a:ext cx="2615081" cy="26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Hypothesis : Blur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C3F9170E-47FB-DA3F-20CB-10F23A4E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28" y="1123024"/>
            <a:ext cx="1952644" cy="2004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07547" y="5935599"/>
            <a:ext cx="5533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), </a:t>
            </a:r>
            <a:r>
              <a:rPr lang="de-DE" dirty="0" err="1"/>
              <a:t>Blurry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8" name="Picture 7">
            <a:hlinkClick r:id="rId5" action="ppaction://hlinkfile"/>
            <a:extLst>
              <a:ext uri="{FF2B5EF4-FFF2-40B4-BE49-F238E27FC236}">
                <a16:creationId xmlns:a16="http://schemas.microsoft.com/office/drawing/2014/main" id="{0ACAE478-E4AF-6D8B-D1CB-7D4D4217C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747" y="1123024"/>
            <a:ext cx="1952644" cy="2034573"/>
          </a:xfrm>
          <a:prstGeom prst="rect">
            <a:avLst/>
          </a:prstGeom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23DFDFAB-5056-09B4-D55B-BFAED0EB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6310"/>
              </p:ext>
            </p:extLst>
          </p:nvPr>
        </p:nvGraphicFramePr>
        <p:xfrm>
          <a:off x="531717" y="3252030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0.322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0.650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1.392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0.478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1947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14434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0.695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0.337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99.98%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99.84%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99.86%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99.93%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4463134B-E56C-4EC0-899E-26A82F04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38232"/>
              </p:ext>
            </p:extLst>
          </p:nvPr>
        </p:nvGraphicFramePr>
        <p:xfrm>
          <a:off x="4606404" y="3250899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0.332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</a:t>
                      </a:r>
                      <a:r>
                        <a:rPr lang="en-US" sz="1200" b="1" dirty="0"/>
                        <a:t>660</a:t>
                      </a:r>
                      <a:endParaRPr lang="de-DE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1.295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0.460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2124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14976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0.677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0.327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99.96%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Outliers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2D262-71B0-95B8-5158-CE6390A7C039}"/>
              </a:ext>
            </a:extLst>
          </p:cNvPr>
          <p:cNvSpPr txBox="1"/>
          <p:nvPr/>
        </p:nvSpPr>
        <p:spPr>
          <a:xfrm>
            <a:off x="2337253" y="5858747"/>
            <a:ext cx="4469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 original (</a:t>
            </a:r>
            <a:r>
              <a:rPr lang="de-DE" dirty="0" err="1"/>
              <a:t>left</a:t>
            </a:r>
            <a:r>
              <a:rPr lang="de-DE" dirty="0"/>
              <a:t>), Blur </a:t>
            </a:r>
            <a:r>
              <a:rPr lang="de-DE" dirty="0" err="1"/>
              <a:t>removed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C09BB3D0-6C7C-0D44-B72E-5A74745E4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/>
          <a:stretch/>
        </p:blipFill>
        <p:spPr>
          <a:xfrm>
            <a:off x="4671280" y="2102230"/>
            <a:ext cx="3323164" cy="347904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68B3EFB-599C-4EAB-E565-030644A39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77" y="1481704"/>
            <a:ext cx="154882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High dim outliers: 120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rial Unicode MS"/>
              </a:rPr>
              <a:t>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ow dim outliers: 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812DEC6-EA77-BBF4-2FCE-8D719118C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903" y="1481704"/>
            <a:ext cx="15872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High dim outliers: 214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rial Unicode MS"/>
              </a:rPr>
              <a:t>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ow dim outliers: 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hlinkClick r:id="rId5" action="ppaction://hlinkfile"/>
            <a:extLst>
              <a:ext uri="{FF2B5EF4-FFF2-40B4-BE49-F238E27FC236}">
                <a16:creationId xmlns:a16="http://schemas.microsoft.com/office/drawing/2014/main" id="{C883FB00-F883-91C9-390E-2D03BAEFC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50" y="2075906"/>
            <a:ext cx="3321599" cy="34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4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PEG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07547" y="5935599"/>
            <a:ext cx="3868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PEG </a:t>
            </a:r>
            <a:r>
              <a:rPr lang="de-DE" dirty="0" err="1"/>
              <a:t>Resnet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), PEG </a:t>
            </a:r>
            <a:r>
              <a:rPr lang="de-DE" dirty="0" err="1"/>
              <a:t>Efficientnet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23DFDFAB-5056-09B4-D55B-BFAED0EB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247"/>
              </p:ext>
            </p:extLst>
          </p:nvPr>
        </p:nvGraphicFramePr>
        <p:xfrm>
          <a:off x="531717" y="3252030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0.053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0.133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4.217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2.236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53.84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166.655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0.974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0.926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97.40%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69.70%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92.00%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92.20%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95.50%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92.60%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4463134B-E56C-4EC0-899E-26A82F04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088494"/>
              </p:ext>
            </p:extLst>
          </p:nvPr>
        </p:nvGraphicFramePr>
        <p:xfrm>
          <a:off x="4606404" y="3250899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0.087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0.318</a:t>
                      </a:r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3.253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1.281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88.029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490.307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0.959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1.819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98.40%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93.60%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93.70%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94.40%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95.50%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95.20%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  <p:pic>
        <p:nvPicPr>
          <p:cNvPr id="10" name="Picture 9">
            <a:hlinkClick r:id="rId3" action="ppaction://hlinkfile"/>
            <a:extLst>
              <a:ext uri="{FF2B5EF4-FFF2-40B4-BE49-F238E27FC236}">
                <a16:creationId xmlns:a16="http://schemas.microsoft.com/office/drawing/2014/main" id="{9CAB67F7-20F4-FFB2-E205-EABE0EA8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21" y="819599"/>
            <a:ext cx="2202365" cy="237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CC3D30-DB3C-5584-CD71-E92D9D464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259" y="839453"/>
            <a:ext cx="2199311" cy="23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PEG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07547" y="5935599"/>
            <a:ext cx="5093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PEG </a:t>
            </a:r>
            <a:r>
              <a:rPr lang="de-DE" dirty="0" err="1"/>
              <a:t>Efficientnet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), PEG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Efficientnet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23DFDFAB-5056-09B4-D55B-BFAED0EB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184847"/>
              </p:ext>
            </p:extLst>
          </p:nvPr>
        </p:nvGraphicFramePr>
        <p:xfrm>
          <a:off x="531717" y="3252030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0.087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0.318</a:t>
                      </a:r>
                      <a:endParaRPr lang="de-DE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3.253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1.281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88.029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490.307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0.959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1.819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98.40%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93.60%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93.70%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94.40%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95.50%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95.20%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4463134B-E56C-4EC0-899E-26A82F04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579209"/>
              </p:ext>
            </p:extLst>
          </p:nvPr>
        </p:nvGraphicFramePr>
        <p:xfrm>
          <a:off x="4606404" y="3250899"/>
          <a:ext cx="3760500" cy="25591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015762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Low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0.1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0.407</a:t>
                      </a:r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2.979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1.040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99.76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726.384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0.952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0.753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99.26%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98.05%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96.42%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99.37%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97.37%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99.26%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7E3A0ED-A663-4737-AC85-2FC02413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11" y="768080"/>
            <a:ext cx="2199311" cy="2333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6EA44-1540-A149-2D17-ABFB2610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45" y="819599"/>
            <a:ext cx="2148213" cy="23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5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ASQMM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29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1985368" y="5965513"/>
            <a:ext cx="4495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ASQMM </a:t>
            </a:r>
            <a:r>
              <a:rPr lang="de-DE" dirty="0" err="1"/>
              <a:t>ResNet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), ASQMM </a:t>
            </a:r>
            <a:r>
              <a:rPr lang="de-DE" dirty="0" err="1"/>
              <a:t>Efficientnet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23DFDFAB-5056-09B4-D55B-BFAED0EB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98380"/>
              </p:ext>
            </p:extLst>
          </p:nvPr>
        </p:nvGraphicFramePr>
        <p:xfrm>
          <a:off x="1212653" y="3058765"/>
          <a:ext cx="2744738" cy="287897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</a:tblGrid>
              <a:tr h="288092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# </a:t>
                      </a:r>
                      <a:r>
                        <a:rPr lang="de-DE" sz="1200" b="0" dirty="0" err="1"/>
                        <a:t>Outliers</a:t>
                      </a:r>
                      <a:r>
                        <a:rPr lang="de-DE" sz="1200" b="0" dirty="0"/>
                        <a:t> LOF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25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92842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0.402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286142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1.114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1593.998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0.893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99.42%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96.91%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98.22%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Neural</a:t>
                      </a:r>
                      <a:r>
                        <a:rPr lang="de-DE" sz="1200" b="0" dirty="0"/>
                        <a:t> network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98.90%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737491"/>
                  </a:ext>
                </a:extLst>
              </a:tr>
            </a:tbl>
          </a:graphicData>
        </a:graphic>
      </p:graphicFrame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4463134B-E56C-4EC0-899E-26A82F04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6472"/>
              </p:ext>
            </p:extLst>
          </p:nvPr>
        </p:nvGraphicFramePr>
        <p:xfrm>
          <a:off x="5030319" y="3056625"/>
          <a:ext cx="2744738" cy="287897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</a:tblGrid>
              <a:tr h="288092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High </a:t>
                      </a:r>
                      <a:r>
                        <a:rPr lang="de-DE" sz="1200" b="1" dirty="0" err="1"/>
                        <a:t>dim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# </a:t>
                      </a:r>
                      <a:r>
                        <a:rPr lang="de-DE" sz="1200" b="0" dirty="0" err="1"/>
                        <a:t>Outliers</a:t>
                      </a:r>
                      <a:r>
                        <a:rPr lang="de-DE" sz="1200" b="0" dirty="0"/>
                        <a:t> LOF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23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64666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0.416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286142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1.049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1756.474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0.857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SVM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99.18%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02206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K-NN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96.95%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09187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/>
                        <a:t>Random Forest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97.63%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25349"/>
                  </a:ext>
                </a:extLst>
              </a:tr>
              <a:tr h="288092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Nerual</a:t>
                      </a:r>
                      <a:r>
                        <a:rPr lang="de-DE" sz="1200" b="0" dirty="0"/>
                        <a:t> network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99.18%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45612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5CC3ABF0-12B2-3C0C-42B6-595334D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745" y="841567"/>
            <a:ext cx="2014844" cy="2186740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file"/>
            <a:extLst>
              <a:ext uri="{FF2B5EF4-FFF2-40B4-BE49-F238E27FC236}">
                <a16:creationId xmlns:a16="http://schemas.microsoft.com/office/drawing/2014/main" id="{17375AE0-283D-2806-4912-5797FA8A2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167" y="894290"/>
            <a:ext cx="2014845" cy="21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Accuracies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October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3B155-FADE-5D8C-DFE2-11C7251AA70A}"/>
              </a:ext>
            </a:extLst>
          </p:cNvPr>
          <p:cNvSpPr txBox="1"/>
          <p:nvPr/>
        </p:nvSpPr>
        <p:spPr>
          <a:xfrm>
            <a:off x="3521871" y="5752505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SVM (top), NN (</a:t>
            </a:r>
            <a:r>
              <a:rPr lang="de-DE" sz="1200" dirty="0" err="1"/>
              <a:t>bottom</a:t>
            </a:r>
            <a:r>
              <a:rPr lang="de-DE" sz="1200" dirty="0"/>
              <a:t>)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5F016-1E59-AE85-FE7E-A16069C5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68" y="1114120"/>
            <a:ext cx="7949463" cy="1987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1D7D48-C251-AA3B-EF8F-C1C572493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8" y="3350643"/>
            <a:ext cx="7949463" cy="19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2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Questions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452255" y="1123025"/>
            <a:ext cx="791708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real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exaggerate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high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sensitive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ex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overlap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3270DF-DD88-C992-FF58-F068173F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02" y="3118979"/>
            <a:ext cx="2229186" cy="2334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C0EC7-4542-6885-3BB2-876385A8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92" y="3089669"/>
            <a:ext cx="2208600" cy="2334894"/>
          </a:xfrm>
          <a:prstGeom prst="rect">
            <a:avLst/>
          </a:prstGeom>
        </p:spPr>
      </p:pic>
      <p:pic>
        <p:nvPicPr>
          <p:cNvPr id="4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1E429EDE-3362-FD07-BD27-9B8FFB169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327" y="3118979"/>
            <a:ext cx="2208600" cy="2276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3D3AD-5D2F-213C-38C6-98A4E6EEA2C8}"/>
              </a:ext>
            </a:extLst>
          </p:cNvPr>
          <p:cNvSpPr txBox="1"/>
          <p:nvPr/>
        </p:nvSpPr>
        <p:spPr>
          <a:xfrm>
            <a:off x="245992" y="5623013"/>
            <a:ext cx="8829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PEG </a:t>
            </a:r>
            <a:r>
              <a:rPr lang="de-DE" dirty="0" err="1"/>
              <a:t>Resnet</a:t>
            </a:r>
            <a:r>
              <a:rPr lang="de-DE" dirty="0"/>
              <a:t>(</a:t>
            </a:r>
            <a:r>
              <a:rPr lang="de-DE" dirty="0" err="1"/>
              <a:t>left</a:t>
            </a:r>
            <a:r>
              <a:rPr lang="de-DE" dirty="0"/>
              <a:t>), PEG </a:t>
            </a:r>
            <a:r>
              <a:rPr lang="de-DE" dirty="0" err="1"/>
              <a:t>Efficientnet</a:t>
            </a:r>
            <a:r>
              <a:rPr lang="de-DE" dirty="0"/>
              <a:t> (</a:t>
            </a:r>
            <a:r>
              <a:rPr lang="de-DE" dirty="0" err="1"/>
              <a:t>middle</a:t>
            </a:r>
            <a:r>
              <a:rPr lang="de-DE" dirty="0"/>
              <a:t>), PEG </a:t>
            </a:r>
            <a:r>
              <a:rPr lang="de-DE" dirty="0" err="1"/>
              <a:t>Efficientnet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in high </a:t>
            </a:r>
            <a:r>
              <a:rPr lang="de-DE" dirty="0" err="1"/>
              <a:t>dim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HDBSCAN(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8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metrics</a:t>
            </a:r>
            <a:r>
              <a:rPr lang="de-DE" dirty="0"/>
              <a:t> (high </a:t>
            </a:r>
            <a:r>
              <a:rPr lang="de-DE" dirty="0" err="1"/>
              <a:t>dimension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A67D-2126-A1F3-D45E-164C81F7C830}"/>
              </a:ext>
            </a:extLst>
          </p:cNvPr>
          <p:cNvSpPr txBox="1"/>
          <p:nvPr/>
        </p:nvSpPr>
        <p:spPr>
          <a:xfrm>
            <a:off x="520571" y="3394539"/>
            <a:ext cx="3438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%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357312-B349-B5DF-91D2-C51AE3BF5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7055"/>
              </p:ext>
            </p:extLst>
          </p:nvPr>
        </p:nvGraphicFramePr>
        <p:xfrm>
          <a:off x="867583" y="1517623"/>
          <a:ext cx="2744738" cy="15557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% Changes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1.57%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/>
                        <a:t>Davies Bouldin*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0.71%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/>
                        <a:t>Calinski 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1.93%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r>
                        <a:rPr lang="de-DE" sz="1200" b="0"/>
                        <a:t>S_Dbw*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0.71% 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386E59-FB98-7D11-7881-B992AD7D8A79}"/>
              </a:ext>
            </a:extLst>
          </p:cNvPr>
          <p:cNvSpPr txBox="1"/>
          <p:nvPr/>
        </p:nvSpPr>
        <p:spPr>
          <a:xfrm>
            <a:off x="4390343" y="3394540"/>
            <a:ext cx="394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%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blur</a:t>
            </a:r>
            <a:r>
              <a:rPr lang="de-DE" dirty="0"/>
              <a:t> + </a:t>
            </a:r>
            <a:r>
              <a:rPr lang="de-DE" dirty="0" err="1"/>
              <a:t>mislabels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en-US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9B5C9A0-1907-50AF-C820-28CA3D867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157680"/>
              </p:ext>
            </p:extLst>
          </p:nvPr>
        </p:nvGraphicFramePr>
        <p:xfrm>
          <a:off x="4988225" y="1517623"/>
          <a:ext cx="2744738" cy="15557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99674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045064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/>
                        <a:t>% Changes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3.10%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de-DE" sz="1200" b="0"/>
                        <a:t>Davies Bouldin*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6.96%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9.09%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3048">
                <a:tc>
                  <a:txBody>
                    <a:bodyPr/>
                    <a:lstStyle/>
                    <a:p>
                      <a:r>
                        <a:rPr lang="de-DE" sz="1200" b="0"/>
                        <a:t>S_Dbw*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2.65%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00D0887-37DB-BCAC-5B03-6139856E82D7}"/>
              </a:ext>
            </a:extLst>
          </p:cNvPr>
          <p:cNvSpPr txBox="1"/>
          <p:nvPr/>
        </p:nvSpPr>
        <p:spPr>
          <a:xfrm>
            <a:off x="520571" y="4023531"/>
            <a:ext cx="789546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Calinski</a:t>
            </a:r>
            <a:r>
              <a:rPr lang="de-DE" dirty="0"/>
              <a:t> </a:t>
            </a:r>
            <a:r>
              <a:rPr lang="de-DE" dirty="0" err="1"/>
              <a:t>Harabasz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tweaks</a:t>
            </a:r>
            <a:r>
              <a:rPr lang="de-DE" dirty="0"/>
              <a:t> in </a:t>
            </a:r>
            <a:r>
              <a:rPr lang="de-DE" dirty="0" err="1"/>
              <a:t>dataset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pertubations</a:t>
            </a:r>
            <a:r>
              <a:rPr lang="de-DE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doesnt</a:t>
            </a:r>
            <a:r>
              <a:rPr lang="de-DE" dirty="0"/>
              <a:t> perform </a:t>
            </a:r>
            <a:r>
              <a:rPr lang="de-DE" dirty="0" err="1"/>
              <a:t>well</a:t>
            </a:r>
            <a:r>
              <a:rPr lang="de-DE" dirty="0"/>
              <a:t> on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[</a:t>
            </a:r>
            <a:r>
              <a:rPr lang="de-DE" dirty="0" err="1">
                <a:hlinkClick r:id="rId3"/>
              </a:rPr>
              <a:t>ref</a:t>
            </a:r>
            <a:r>
              <a:rPr lang="de-DE" dirty="0">
                <a:hlinkClick r:id="rId3"/>
              </a:rPr>
              <a:t>]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Overall DB and Silhouette score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on 11/13 </a:t>
            </a:r>
            <a:r>
              <a:rPr lang="de-DE" dirty="0" err="1"/>
              <a:t>datasets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study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0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says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D0887-37DB-BCAC-5B03-6139856E82D7}"/>
              </a:ext>
            </a:extLst>
          </p:cNvPr>
          <p:cNvSpPr txBox="1"/>
          <p:nvPr/>
        </p:nvSpPr>
        <p:spPr>
          <a:xfrm>
            <a:off x="458427" y="1029166"/>
            <a:ext cx="7895460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But, “Davies-Bouldin is not robust to distinguish among poor quality partitions and, as such not recommended for tight real-world application scenarios involving complicative factors like noise contamination, cluster overlapping, high dimensionality, among others.” [</a:t>
            </a:r>
            <a:r>
              <a:rPr lang="en-US" dirty="0">
                <a:hlinkClick r:id="rId3"/>
              </a:rPr>
              <a:t>ref2</a:t>
            </a:r>
            <a:r>
              <a:rPr lang="en-US" dirty="0"/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Same study showed Silhouette to be better than Davies Bouldin and Dunn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studies conducted on relatively low dimensions, compared to our 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 measures like DB, CH, Silhouette measures have a strong bias towards spherical  and </a:t>
            </a:r>
            <a:r>
              <a:rPr lang="en-US" dirty="0" err="1"/>
              <a:t>hyperspherical</a:t>
            </a:r>
            <a:r>
              <a:rPr lang="en-US" dirty="0"/>
              <a:t> </a:t>
            </a:r>
            <a:r>
              <a:rPr lang="en-US" dirty="0" err="1"/>
              <a:t>clusterings</a:t>
            </a:r>
            <a:r>
              <a:rPr lang="en-US" dirty="0"/>
              <a:t> [</a:t>
            </a:r>
            <a:r>
              <a:rPr lang="en-US" dirty="0">
                <a:hlinkClick r:id="rId4"/>
              </a:rPr>
              <a:t>ref3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ref2</a:t>
            </a:r>
            <a:r>
              <a:rPr lang="en-US" dirty="0"/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DBSCAN detects noise, but this noise may not be true noise, and most algorithms don’t take noise into consideration [</a:t>
            </a:r>
            <a:r>
              <a:rPr lang="en-US" dirty="0">
                <a:hlinkClick r:id="rId4"/>
              </a:rPr>
              <a:t>ref3</a:t>
            </a:r>
            <a:r>
              <a:rPr lang="en-US" dirty="0"/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69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says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D0887-37DB-BCAC-5B03-6139856E82D7}"/>
              </a:ext>
            </a:extLst>
          </p:cNvPr>
          <p:cNvSpPr txBox="1"/>
          <p:nvPr/>
        </p:nvSpPr>
        <p:spPr>
          <a:xfrm>
            <a:off x="458427" y="1029166"/>
            <a:ext cx="7895460" cy="522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DBCV is a recent (2014) density based measure, which does take noise into account, it also has a range, like silhouette, making it easier to interpret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However, “D</a:t>
            </a:r>
            <a:r>
              <a:rPr lang="en-US" dirty="0">
                <a:effectLst/>
                <a:latin typeface="Arial" panose="020B0604020202020204" pitchFamily="34" charset="0"/>
              </a:rPr>
              <a:t>BCV can be useful for data sets with well separated structure, but the results become less interesting as data becomes more noisy or transitions between clusters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become more blurred.”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“From a high score on an external measure we can conclude that the algorithm has successfully recovered the already known structure, but from a low score we cannot conclude that the produced clustering is bad.” [</a:t>
            </a:r>
            <a:r>
              <a:rPr lang="en-US" dirty="0">
                <a:hlinkClick r:id="rId3"/>
              </a:rPr>
              <a:t>ref3</a:t>
            </a:r>
            <a:r>
              <a:rPr lang="en-US" dirty="0"/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Highly imbalanced </a:t>
            </a:r>
            <a:r>
              <a:rPr lang="en-US" dirty="0" err="1"/>
              <a:t>clusterings</a:t>
            </a:r>
            <a:r>
              <a:rPr lang="en-US" dirty="0"/>
              <a:t> score well (separating few points from others)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00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D0887-37DB-BCAC-5B03-6139856E82D7}"/>
              </a:ext>
            </a:extLst>
          </p:cNvPr>
          <p:cNvSpPr txBox="1"/>
          <p:nvPr/>
        </p:nvSpPr>
        <p:spPr>
          <a:xfrm>
            <a:off x="495637" y="1096882"/>
            <a:ext cx="7895460" cy="433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external measures (ARI, NMI and AMI and others)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FERM and DBCV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Dense layer as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Trying to recreate study findings in our datasets / more datasets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13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E2A92B-097B-1AB4-E5C0-9156124D6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B359C-37CB-014E-916C-C4E6F8EF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end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4B2B4-886E-8103-410F-B2ADCD54C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90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Datasets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452255" y="1123025"/>
            <a:ext cx="791708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7 Datasets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purely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Bosch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MVTechAD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Multi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„Easy“ and „Hard“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8BB6E-85D1-3902-782F-896E889D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55" y="4221143"/>
            <a:ext cx="1191054" cy="119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202A7-2428-A0CE-719C-03E13F8A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18" y="4231465"/>
            <a:ext cx="1191054" cy="119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01F4B-7644-47D8-6B8B-34B3C9F3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598" y="4221141"/>
            <a:ext cx="1191054" cy="1191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27E417-2718-F32F-34E9-C5C0F8B21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413" y="4221141"/>
            <a:ext cx="1191054" cy="11910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2D262-71B0-95B8-5158-CE6390A7C039}"/>
              </a:ext>
            </a:extLst>
          </p:cNvPr>
          <p:cNvSpPr txBox="1"/>
          <p:nvPr/>
        </p:nvSpPr>
        <p:spPr>
          <a:xfrm>
            <a:off x="2480755" y="5795729"/>
            <a:ext cx="4063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Random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faulty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OK (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9C11EF-B4D1-D648-68DF-F8927B001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941" y="4221141"/>
            <a:ext cx="1191054" cy="1191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8C7D65-434B-ED36-95E0-6BCB523FF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010" y="4221141"/>
            <a:ext cx="1191054" cy="11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33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Dataset </a:t>
            </a:r>
            <a:r>
              <a:rPr lang="de-DE" dirty="0" err="1"/>
              <a:t>samples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80382-9716-627E-718E-DE3FB8BDEEBF}"/>
              </a:ext>
            </a:extLst>
          </p:cNvPr>
          <p:cNvSpPr txBox="1"/>
          <p:nvPr/>
        </p:nvSpPr>
        <p:spPr>
          <a:xfrm>
            <a:off x="1576867" y="3275111"/>
            <a:ext cx="5575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</a:t>
            </a:r>
            <a:r>
              <a:rPr lang="de-DE" dirty="0" err="1"/>
              <a:t>Good</a:t>
            </a:r>
            <a:r>
              <a:rPr lang="de-DE" dirty="0"/>
              <a:t>, </a:t>
            </a:r>
            <a:r>
              <a:rPr lang="de-DE" dirty="0" err="1"/>
              <a:t>Contamination</a:t>
            </a:r>
            <a:r>
              <a:rPr lang="de-DE" dirty="0"/>
              <a:t>, </a:t>
            </a:r>
            <a:r>
              <a:rPr lang="de-DE" dirty="0" err="1"/>
              <a:t>Broken_large</a:t>
            </a:r>
            <a:r>
              <a:rPr lang="de-DE" dirty="0"/>
              <a:t>, </a:t>
            </a:r>
            <a:r>
              <a:rPr lang="de-DE" dirty="0" err="1"/>
              <a:t>Broken_small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00B3A-EA5B-6393-1BBA-07A0229D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650" y="1318005"/>
            <a:ext cx="1727423" cy="1727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F124A-8E16-CCC3-1D7D-A8E13A6F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73" y="1318004"/>
            <a:ext cx="1727423" cy="1727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ADF622-F05D-0077-E0E1-14F1D0252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227" y="1318006"/>
            <a:ext cx="1727423" cy="1727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A1734A-7C5C-06C7-49F9-4092DC517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04" y="1318006"/>
            <a:ext cx="1727423" cy="1727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46ED79-8591-0F97-2A2A-ABF0D8864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571" y="4211187"/>
            <a:ext cx="1384589" cy="1384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42B67F-01A3-D269-6F69-7CCE14E89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993" y="4211188"/>
            <a:ext cx="1384588" cy="13845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A69EAE-0EEA-33EA-1041-866157992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057" y="4017546"/>
            <a:ext cx="1807873" cy="18078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A5C54-13C1-DDC9-D5BC-FF3868AC6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3414" y="4211187"/>
            <a:ext cx="1384588" cy="13845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F6252C-9ECA-A678-6C4B-75E8C6608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834" y="4192217"/>
            <a:ext cx="1384589" cy="13845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130BCE-028E-4C77-A3A5-F417DAE44955}"/>
              </a:ext>
            </a:extLst>
          </p:cNvPr>
          <p:cNvSpPr txBox="1"/>
          <p:nvPr/>
        </p:nvSpPr>
        <p:spPr>
          <a:xfrm>
            <a:off x="2168896" y="5906579"/>
            <a:ext cx="478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</a:t>
            </a:r>
            <a:r>
              <a:rPr lang="de-DE" dirty="0" err="1"/>
              <a:t>Good</a:t>
            </a:r>
            <a:r>
              <a:rPr lang="de-DE" dirty="0"/>
              <a:t>, poke, </a:t>
            </a:r>
            <a:r>
              <a:rPr lang="de-DE" dirty="0" err="1"/>
              <a:t>print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, </a:t>
            </a:r>
            <a:r>
              <a:rPr lang="de-DE" dirty="0" err="1"/>
              <a:t>scratch</a:t>
            </a:r>
            <a:r>
              <a:rPr lang="de-DE" dirty="0"/>
              <a:t>, </a:t>
            </a:r>
            <a:r>
              <a:rPr lang="de-DE" dirty="0" err="1"/>
              <a:t>squeeze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79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Dataset </a:t>
            </a:r>
            <a:r>
              <a:rPr lang="de-DE" dirty="0" err="1"/>
              <a:t>distributions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CFCA5-008A-A01E-1E0D-F36F1F39B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89" y="3235503"/>
            <a:ext cx="4378862" cy="265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1DC4-BF74-8153-92BC-3D10CF412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2" y="967230"/>
            <a:ext cx="3680215" cy="2319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DA3A55-EF5B-63B5-90F1-C168D17A8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225" y="967230"/>
            <a:ext cx="3680215" cy="2201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80382-9716-627E-718E-DE3FB8BDEEBF}"/>
              </a:ext>
            </a:extLst>
          </p:cNvPr>
          <p:cNvSpPr txBox="1"/>
          <p:nvPr/>
        </p:nvSpPr>
        <p:spPr>
          <a:xfrm>
            <a:off x="1284906" y="5957942"/>
            <a:ext cx="635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Mattendichtung, </a:t>
            </a:r>
            <a:r>
              <a:rPr lang="de-DE" dirty="0" err="1"/>
              <a:t>MVTecAD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 and PEG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distibutions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68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39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A75BA7-A424-AA3B-CE79-34E1EB96A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21560"/>
              </p:ext>
            </p:extLst>
          </p:nvPr>
        </p:nvGraphicFramePr>
        <p:xfrm>
          <a:off x="404778" y="1301615"/>
          <a:ext cx="7905260" cy="4130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76315">
                  <a:extLst>
                    <a:ext uri="{9D8B030D-6E8A-4147-A177-3AD203B41FA5}">
                      <a16:colId xmlns:a16="http://schemas.microsoft.com/office/drawing/2014/main" val="1188019583"/>
                    </a:ext>
                  </a:extLst>
                </a:gridCol>
                <a:gridCol w="1976315">
                  <a:extLst>
                    <a:ext uri="{9D8B030D-6E8A-4147-A177-3AD203B41FA5}">
                      <a16:colId xmlns:a16="http://schemas.microsoft.com/office/drawing/2014/main" val="630748757"/>
                    </a:ext>
                  </a:extLst>
                </a:gridCol>
                <a:gridCol w="1976315">
                  <a:extLst>
                    <a:ext uri="{9D8B030D-6E8A-4147-A177-3AD203B41FA5}">
                      <a16:colId xmlns:a16="http://schemas.microsoft.com/office/drawing/2014/main" val="1693060801"/>
                    </a:ext>
                  </a:extLst>
                </a:gridCol>
                <a:gridCol w="1976315">
                  <a:extLst>
                    <a:ext uri="{9D8B030D-6E8A-4147-A177-3AD203B41FA5}">
                      <a16:colId xmlns:a16="http://schemas.microsoft.com/office/drawing/2014/main" val="14467247"/>
                    </a:ext>
                  </a:extLst>
                </a:gridCol>
              </a:tblGrid>
              <a:tr h="2937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extractors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ML </a:t>
                      </a:r>
                      <a:r>
                        <a:rPr lang="de-DE" dirty="0" err="1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Datasets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07963"/>
                  </a:ext>
                </a:extLst>
              </a:tr>
              <a:tr h="368682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% or # Outliers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Davies Bouldin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Silhouette score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Calinski</a:t>
                      </a: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Harabasz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S_Dbw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FERM1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FERM2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DBCV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Dunn Index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Purity score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Composite metric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ResNet50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VGG19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EfficientNet0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CLIP/ 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ViT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VAE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SVM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K-NN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Random Forest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Need </a:t>
                      </a:r>
                      <a:r>
                        <a:rPr lang="de-DE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more</a:t>
                      </a:r>
                      <a:r>
                        <a:rPr lang="de-DE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Mattendichtung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PEG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Screw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Metal nut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Cable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Capsule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Bottle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Others/TBD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3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E6B7EF-BFFA-0C0D-4093-35EF8B244218}"/>
              </a:ext>
            </a:extLst>
          </p:cNvPr>
          <p:cNvSpPr txBox="1"/>
          <p:nvPr/>
        </p:nvSpPr>
        <p:spPr>
          <a:xfrm>
            <a:off x="2823975" y="563005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6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Accuracies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October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9F7DB-5F8F-404A-A5E4-7E404AC21A2D}"/>
              </a:ext>
            </a:extLst>
          </p:cNvPr>
          <p:cNvSpPr txBox="1"/>
          <p:nvPr/>
        </p:nvSpPr>
        <p:spPr>
          <a:xfrm>
            <a:off x="3424498" y="568558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RF (top), KNN (</a:t>
            </a:r>
            <a:r>
              <a:rPr lang="de-DE" sz="1200" dirty="0" err="1"/>
              <a:t>bottom</a:t>
            </a:r>
            <a:r>
              <a:rPr lang="de-DE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0E5A8-568F-E3F1-DD3B-B0212A6C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43" y="1100387"/>
            <a:ext cx="8208713" cy="2052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0225D-87B4-8E93-8D14-15A3F59C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6" y="3429000"/>
            <a:ext cx="8208710" cy="20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2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Implementation </a:t>
            </a:r>
            <a:r>
              <a:rPr lang="de-DE" dirty="0" err="1"/>
              <a:t>notes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ECDA1-A3BF-FC20-94F4-2EF53EB6874D}"/>
              </a:ext>
            </a:extLst>
          </p:cNvPr>
          <p:cNvSpPr txBox="1"/>
          <p:nvPr/>
        </p:nvSpPr>
        <p:spPr>
          <a:xfrm>
            <a:off x="452255" y="1123025"/>
            <a:ext cx="7917084" cy="593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Creating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conducting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DatasetWiz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Pipeline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loading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Will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Uni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Plug and play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Final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calculation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„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generation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18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demo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187123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6CEF0-2906-FE71-37A1-9FD2195728FB}"/>
              </a:ext>
            </a:extLst>
          </p:cNvPr>
          <p:cNvSpPr txBox="1"/>
          <p:nvPr/>
        </p:nvSpPr>
        <p:spPr>
          <a:xfrm>
            <a:off x="452255" y="1123025"/>
            <a:ext cx="791708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Mattendichtung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easiest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correspond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ML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Margins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ML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properly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VGG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(in Mattendichtung) but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overall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85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TODOs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6CEF0-2906-FE71-37A1-9FD2195728FB}"/>
              </a:ext>
            </a:extLst>
          </p:cNvPr>
          <p:cNvSpPr txBox="1"/>
          <p:nvPr/>
        </p:nvSpPr>
        <p:spPr>
          <a:xfrm>
            <a:off x="452255" y="1123025"/>
            <a:ext cx="7917084" cy="593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confidence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intervals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kind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repeatability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CLIP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?), and VAE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Any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recommended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TODOs?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13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Questions and </a:t>
            </a:r>
            <a:r>
              <a:rPr lang="de-DE" dirty="0" err="1"/>
              <a:t>discussion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6CEF0-2906-FE71-37A1-9FD2195728FB}"/>
              </a:ext>
            </a:extLst>
          </p:cNvPr>
          <p:cNvSpPr txBox="1"/>
          <p:nvPr/>
        </p:nvSpPr>
        <p:spPr>
          <a:xfrm>
            <a:off x="452255" y="1123025"/>
            <a:ext cx="7917084" cy="642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extrinsic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Wouldnt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Feedback?</a:t>
            </a:r>
          </a:p>
          <a:p>
            <a:pPr marL="285750" lvl="7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7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6B58F-6217-4656-4E69-5037B9F244A2}"/>
              </a:ext>
            </a:extLst>
          </p:cNvPr>
          <p:cNvSpPr txBox="1"/>
          <p:nvPr/>
        </p:nvSpPr>
        <p:spPr>
          <a:xfrm>
            <a:off x="2574524" y="3028890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Thank</a:t>
            </a:r>
            <a:r>
              <a:rPr lang="de-DE" sz="2000" b="1" dirty="0"/>
              <a:t> </a:t>
            </a:r>
            <a:r>
              <a:rPr lang="de-DE" sz="2000" b="1" dirty="0" err="1"/>
              <a:t>you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</a:t>
            </a:r>
            <a:r>
              <a:rPr lang="de-DE" sz="2000" b="1" dirty="0" err="1"/>
              <a:t>your</a:t>
            </a:r>
            <a:r>
              <a:rPr lang="de-DE" sz="2000" b="1" dirty="0"/>
              <a:t> </a:t>
            </a:r>
            <a:r>
              <a:rPr lang="de-DE" sz="2000" b="1" dirty="0" err="1"/>
              <a:t>attention</a:t>
            </a:r>
            <a:r>
              <a:rPr lang="de-DE" sz="2000" b="1" dirty="0"/>
              <a:t>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8206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501856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Methodology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728F8-0773-4639-73C3-76768EEC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2" y="1734683"/>
            <a:ext cx="8262856" cy="2813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E5965-7CB5-7D15-2E20-E979DEF08EA8}"/>
              </a:ext>
            </a:extLst>
          </p:cNvPr>
          <p:cNvSpPr txBox="1"/>
          <p:nvPr/>
        </p:nvSpPr>
        <p:spPr>
          <a:xfrm>
            <a:off x="3266983" y="5342441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fig.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84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Test </a:t>
            </a:r>
            <a:r>
              <a:rPr lang="de-DE" dirty="0" err="1"/>
              <a:t>experiment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05521" y="1201339"/>
            <a:ext cx="7917084" cy="544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2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VGG19  and ResNet50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pretrained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2 Datasets : Mattendichtung and PEG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intrinsic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until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3 ML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SVM, KNN and Random Forest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Throwaway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calulated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high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high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707359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Visualization</a:t>
            </a:r>
            <a:r>
              <a:rPr lang="de-DE" dirty="0"/>
              <a:t> Mattendichtung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49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9B3DF-3D3F-76F6-8E6E-E764A904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9" y="1758731"/>
            <a:ext cx="4485710" cy="3387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42E2F-52A0-A1C2-481C-1602CC18D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58731"/>
            <a:ext cx="4477495" cy="33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Correlations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October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9F7DB-5F8F-404A-A5E4-7E404AC21A2D}"/>
              </a:ext>
            </a:extLst>
          </p:cNvPr>
          <p:cNvSpPr txBox="1"/>
          <p:nvPr/>
        </p:nvSpPr>
        <p:spPr>
          <a:xfrm>
            <a:off x="2378598" y="2606800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</a:t>
            </a:r>
            <a:r>
              <a:rPr lang="de-DE" sz="1200" dirty="0" err="1"/>
              <a:t>Correlation</a:t>
            </a:r>
            <a:r>
              <a:rPr lang="de-DE" sz="1200" dirty="0"/>
              <a:t> </a:t>
            </a:r>
            <a:r>
              <a:rPr lang="de-DE" sz="1200" dirty="0" err="1"/>
              <a:t>matrix</a:t>
            </a:r>
            <a:r>
              <a:rPr lang="de-DE" sz="1200" dirty="0"/>
              <a:t> (</a:t>
            </a:r>
            <a:r>
              <a:rPr lang="de-DE" sz="1200" dirty="0" err="1"/>
              <a:t>green</a:t>
            </a:r>
            <a:r>
              <a:rPr lang="de-DE" sz="1200" dirty="0"/>
              <a:t> </a:t>
            </a:r>
            <a:r>
              <a:rPr lang="de-DE" sz="1200" dirty="0" err="1"/>
              <a:t>indicates</a:t>
            </a:r>
            <a:r>
              <a:rPr lang="de-DE" sz="1200" dirty="0"/>
              <a:t> </a:t>
            </a:r>
            <a:r>
              <a:rPr lang="de-DE" sz="1200" dirty="0" err="1"/>
              <a:t>strongest</a:t>
            </a:r>
            <a:r>
              <a:rPr lang="de-DE" sz="1200" dirty="0"/>
              <a:t> </a:t>
            </a:r>
            <a:r>
              <a:rPr lang="de-DE" sz="1200" dirty="0" err="1"/>
              <a:t>correlation</a:t>
            </a:r>
            <a:r>
              <a:rPr lang="de-DE" sz="1200" dirty="0"/>
              <a:t>)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D5294-1B75-7768-0872-0A3821EA04E1}"/>
              </a:ext>
            </a:extLst>
          </p:cNvPr>
          <p:cNvSpPr txBox="1"/>
          <p:nvPr/>
        </p:nvSpPr>
        <p:spPr>
          <a:xfrm>
            <a:off x="774300" y="2745300"/>
            <a:ext cx="789546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Calinski</a:t>
            </a:r>
            <a:r>
              <a:rPr lang="en-US" b="1" dirty="0"/>
              <a:t> </a:t>
            </a:r>
            <a:r>
              <a:rPr lang="en-US" b="1" dirty="0" err="1"/>
              <a:t>Harabasz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S_Dbw</a:t>
            </a:r>
            <a:r>
              <a:rPr lang="en-US" dirty="0"/>
              <a:t> had the </a:t>
            </a:r>
            <a:r>
              <a:rPr lang="en-US" b="1" dirty="0"/>
              <a:t>least correlation</a:t>
            </a:r>
            <a:r>
              <a:rPr lang="en-US" dirty="0"/>
              <a:t> amongst all the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Silhouette</a:t>
            </a:r>
            <a:r>
              <a:rPr lang="en-US" dirty="0"/>
              <a:t> and </a:t>
            </a:r>
            <a:r>
              <a:rPr lang="en-US" b="1" dirty="0"/>
              <a:t>DBI</a:t>
            </a:r>
            <a:r>
              <a:rPr lang="en-US" dirty="0"/>
              <a:t> have the </a:t>
            </a:r>
            <a:r>
              <a:rPr lang="en-US" b="1" dirty="0"/>
              <a:t>highest correlation </a:t>
            </a:r>
            <a:r>
              <a:rPr lang="en-US" dirty="0"/>
              <a:t>with ‘feature space quality’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Metric suitability also depends on the model we are going to use</a:t>
            </a:r>
            <a:r>
              <a:rPr lang="en-US" dirty="0"/>
              <a:t> ex: When using SVM, DBI is the best indicator and should be chosen, when using KNN, Silhouette score is a better metric.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For Random forest and Neural networks,</a:t>
            </a:r>
            <a:r>
              <a:rPr lang="en-US" b="1" dirty="0"/>
              <a:t> Silhouette </a:t>
            </a:r>
            <a:r>
              <a:rPr lang="en-US" dirty="0"/>
              <a:t>and</a:t>
            </a:r>
            <a:r>
              <a:rPr lang="en-US" b="1" dirty="0"/>
              <a:t> DBI </a:t>
            </a:r>
            <a:r>
              <a:rPr lang="en-US" dirty="0"/>
              <a:t>have</a:t>
            </a:r>
            <a:r>
              <a:rPr lang="en-US" b="1" dirty="0"/>
              <a:t> similar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14AF7C1-3BF5-9BE2-3C60-B9ABF8A30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07961"/>
              </p:ext>
            </p:extLst>
          </p:nvPr>
        </p:nvGraphicFramePr>
        <p:xfrm>
          <a:off x="1999965" y="966299"/>
          <a:ext cx="5069666" cy="15986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7698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914728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889080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  <a:gridCol w="889080">
                  <a:extLst>
                    <a:ext uri="{9D8B030D-6E8A-4147-A177-3AD203B41FA5}">
                      <a16:colId xmlns:a16="http://schemas.microsoft.com/office/drawing/2014/main" val="1176089721"/>
                    </a:ext>
                  </a:extLst>
                </a:gridCol>
                <a:gridCol w="889080">
                  <a:extLst>
                    <a:ext uri="{9D8B030D-6E8A-4147-A177-3AD203B41FA5}">
                      <a16:colId xmlns:a16="http://schemas.microsoft.com/office/drawing/2014/main" val="247778617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SVM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NN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RF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KNN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Silhouette score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0.74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0.76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0.76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0.71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r>
                        <a:rPr lang="de-DE" sz="1200" b="0" dirty="0"/>
                        <a:t>Davies </a:t>
                      </a:r>
                      <a:r>
                        <a:rPr lang="de-DE" sz="1200" b="0" dirty="0" err="1"/>
                        <a:t>Bouldin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-0.77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-0.73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-0.75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-0.65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Calinski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Harabasz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0.58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0.61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0.60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0.66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S_Dbw</a:t>
                      </a:r>
                      <a:r>
                        <a:rPr lang="de-DE" sz="1200" b="0" dirty="0"/>
                        <a:t>*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-0.46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-0.46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-0.42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-0.52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475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Mattendichtung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987BAE-CF22-98CC-6E9D-2C9C53DEB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10693"/>
              </p:ext>
            </p:extLst>
          </p:nvPr>
        </p:nvGraphicFramePr>
        <p:xfrm>
          <a:off x="613457" y="1281590"/>
          <a:ext cx="7917085" cy="25866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3703">
                  <a:extLst>
                    <a:ext uri="{9D8B030D-6E8A-4147-A177-3AD203B41FA5}">
                      <a16:colId xmlns:a16="http://schemas.microsoft.com/office/drawing/2014/main" val="1339341031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3868937929"/>
                    </a:ext>
                  </a:extLst>
                </a:gridCol>
                <a:gridCol w="1296139">
                  <a:extLst>
                    <a:ext uri="{9D8B030D-6E8A-4147-A177-3AD203B41FA5}">
                      <a16:colId xmlns:a16="http://schemas.microsoft.com/office/drawing/2014/main" val="4001005387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294576927"/>
                    </a:ext>
                  </a:extLst>
                </a:gridCol>
                <a:gridCol w="1622818">
                  <a:extLst>
                    <a:ext uri="{9D8B030D-6E8A-4147-A177-3AD203B41FA5}">
                      <a16:colId xmlns:a16="http://schemas.microsoft.com/office/drawing/2014/main" val="2482237143"/>
                    </a:ext>
                  </a:extLst>
                </a:gridCol>
              </a:tblGrid>
              <a:tr h="5619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Intrinsic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ResNet</a:t>
                      </a:r>
                      <a:r>
                        <a:rPr lang="de-DE" dirty="0"/>
                        <a:t> 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ResNet</a:t>
                      </a:r>
                      <a:r>
                        <a:rPr lang="de-DE" dirty="0"/>
                        <a:t> High </a:t>
                      </a:r>
                      <a:r>
                        <a:rPr lang="de-DE" dirty="0" err="1"/>
                        <a:t>dim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VGG19 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VGG19 high </a:t>
                      </a:r>
                      <a:r>
                        <a:rPr lang="de-DE" dirty="0" err="1"/>
                        <a:t>dim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03660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Num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Outliers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en-US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16169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Silhouette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0.587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0.347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0.607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0.427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8433"/>
                  </a:ext>
                </a:extLst>
              </a:tr>
              <a:tr h="414845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Davies-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Bouldin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index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0.506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1.307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0.474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0.954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45788"/>
                  </a:ext>
                </a:extLst>
              </a:tr>
              <a:tr h="403290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Calinski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Harabasz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7650.95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1908.03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7920.00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2412.16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8843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S_Dbw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0.387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0.685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0.322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0.632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52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90F4E3-31AC-CFC6-130D-EED6CE2DB835}"/>
              </a:ext>
            </a:extLst>
          </p:cNvPr>
          <p:cNvSpPr txBox="1"/>
          <p:nvPr/>
        </p:nvSpPr>
        <p:spPr>
          <a:xfrm>
            <a:off x="2086252" y="5839788"/>
            <a:ext cx="546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Fig. Mattendichtung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( *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60822CF-244C-49CE-36F4-6C7A1475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84822"/>
              </p:ext>
            </p:extLst>
          </p:nvPr>
        </p:nvGraphicFramePr>
        <p:xfrm>
          <a:off x="613457" y="4301059"/>
          <a:ext cx="7793696" cy="1259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8424">
                  <a:extLst>
                    <a:ext uri="{9D8B030D-6E8A-4147-A177-3AD203B41FA5}">
                      <a16:colId xmlns:a16="http://schemas.microsoft.com/office/drawing/2014/main" val="612440991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2812699615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1385823784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62588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 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 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K-NN F1 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ResNet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50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0.9955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0.9933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0.9944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1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VGG 19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0.9955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0.9955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0.9966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4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188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Visualization</a:t>
            </a:r>
            <a:r>
              <a:rPr lang="de-DE" dirty="0"/>
              <a:t> PEG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DFDD3-0103-FF73-1A01-6DEE208B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66" y="1931645"/>
            <a:ext cx="3760500" cy="2994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58511-5D0C-FDCE-5110-B36E2F07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34" y="1931645"/>
            <a:ext cx="3760500" cy="29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6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PEG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987BAE-CF22-98CC-6E9D-2C9C53DEB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138365"/>
              </p:ext>
            </p:extLst>
          </p:nvPr>
        </p:nvGraphicFramePr>
        <p:xfrm>
          <a:off x="613457" y="1281590"/>
          <a:ext cx="7917085" cy="25866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3703">
                  <a:extLst>
                    <a:ext uri="{9D8B030D-6E8A-4147-A177-3AD203B41FA5}">
                      <a16:colId xmlns:a16="http://schemas.microsoft.com/office/drawing/2014/main" val="1339341031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3868937929"/>
                    </a:ext>
                  </a:extLst>
                </a:gridCol>
                <a:gridCol w="1296139">
                  <a:extLst>
                    <a:ext uri="{9D8B030D-6E8A-4147-A177-3AD203B41FA5}">
                      <a16:colId xmlns:a16="http://schemas.microsoft.com/office/drawing/2014/main" val="4001005387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294576927"/>
                    </a:ext>
                  </a:extLst>
                </a:gridCol>
                <a:gridCol w="1622818">
                  <a:extLst>
                    <a:ext uri="{9D8B030D-6E8A-4147-A177-3AD203B41FA5}">
                      <a16:colId xmlns:a16="http://schemas.microsoft.com/office/drawing/2014/main" val="2482237143"/>
                    </a:ext>
                  </a:extLst>
                </a:gridCol>
              </a:tblGrid>
              <a:tr h="5619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Intrinsic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ResNet</a:t>
                      </a:r>
                      <a:r>
                        <a:rPr lang="de-DE" dirty="0"/>
                        <a:t> 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ResNet</a:t>
                      </a:r>
                      <a:r>
                        <a:rPr lang="de-DE" dirty="0"/>
                        <a:t> High </a:t>
                      </a:r>
                      <a:r>
                        <a:rPr lang="de-DE" dirty="0" err="1"/>
                        <a:t>dim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VGG19 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VGG19 high </a:t>
                      </a:r>
                      <a:r>
                        <a:rPr lang="de-DE" dirty="0" err="1"/>
                        <a:t>dim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03660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Num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Outliers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16169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Silhouette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0.2352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0.068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0.163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0.041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8433"/>
                  </a:ext>
                </a:extLst>
              </a:tr>
              <a:tr h="414845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Davies-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Bouldin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index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1.542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3.487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2.040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4.522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45788"/>
                  </a:ext>
                </a:extLst>
              </a:tr>
              <a:tr h="403290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Calinski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Harabasz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246.175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58.225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134.186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34.86 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8843"/>
                  </a:ext>
                </a:extLst>
              </a:tr>
              <a:tr h="402195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S_Dbw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0.8899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0.9622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0.8583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0.9645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52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90F4E3-31AC-CFC6-130D-EED6CE2DB835}"/>
              </a:ext>
            </a:extLst>
          </p:cNvPr>
          <p:cNvSpPr txBox="1"/>
          <p:nvPr/>
        </p:nvSpPr>
        <p:spPr>
          <a:xfrm>
            <a:off x="2086252" y="5839788"/>
            <a:ext cx="546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Fig. PEG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( *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)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60822CF-244C-49CE-36F4-6C7A1475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83628"/>
              </p:ext>
            </p:extLst>
          </p:nvPr>
        </p:nvGraphicFramePr>
        <p:xfrm>
          <a:off x="613457" y="4301059"/>
          <a:ext cx="7793696" cy="1259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8424">
                  <a:extLst>
                    <a:ext uri="{9D8B030D-6E8A-4147-A177-3AD203B41FA5}">
                      <a16:colId xmlns:a16="http://schemas.microsoft.com/office/drawing/2014/main" val="612440991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2812699615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1385823784"/>
                    </a:ext>
                  </a:extLst>
                </a:gridCol>
                <a:gridCol w="1948424">
                  <a:extLst>
                    <a:ext uri="{9D8B030D-6E8A-4147-A177-3AD203B41FA5}">
                      <a16:colId xmlns:a16="http://schemas.microsoft.com/office/drawing/2014/main" val="62588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 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 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K-NN F1 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ResNet</a:t>
                      </a:r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50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0.9238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0.9688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0.9497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1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VGG 19</a:t>
                      </a:r>
                      <a:endParaRPr lang="en-US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0.9365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0.9875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0.9563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4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638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61629" y="1201339"/>
            <a:ext cx="7917084" cy="642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high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vice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versa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Try different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Slight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TSNE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drastically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usually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high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sizes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50-80%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lower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accuracies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F1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Will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533922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Questions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61629" y="1201339"/>
            <a:ext cx="791708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algortihm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hide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shapes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standardized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Masterthesis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lengt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Bosch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Chair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template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mastert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registration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happen?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623019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tool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05521" y="1201339"/>
            <a:ext cx="7917084" cy="691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Visual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percentages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appropriate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2D and 3D</a:t>
            </a: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(ex.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silhouette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selected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attribution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various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lnSpc>
                <a:spcPct val="20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	- Interactive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names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DatasetForesight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DatasetWiz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TrainAssist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TA-DA!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Assistant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&amp; Dataset Analyzer)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3692715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D529A9-32CC-47A9-3DA5-3FEE3237B932}"/>
              </a:ext>
            </a:extLst>
          </p:cNvPr>
          <p:cNvSpPr/>
          <p:nvPr/>
        </p:nvSpPr>
        <p:spPr>
          <a:xfrm>
            <a:off x="1287262" y="5539666"/>
            <a:ext cx="2521256" cy="56757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7D449-BA0C-9D92-59B6-BA316E5B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0" y="1175214"/>
            <a:ext cx="3993044" cy="1789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F68D2-7B2C-FCBB-960E-EC6084226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892" y="851395"/>
            <a:ext cx="2021774" cy="138997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1B3ED1-CC5D-3A83-A008-A616D6525EB4}"/>
              </a:ext>
            </a:extLst>
          </p:cNvPr>
          <p:cNvSpPr/>
          <p:nvPr/>
        </p:nvSpPr>
        <p:spPr>
          <a:xfrm>
            <a:off x="440831" y="3675355"/>
            <a:ext cx="3012583" cy="2041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80A81-608D-8452-EA3D-6F97CCDF4D3D}"/>
              </a:ext>
            </a:extLst>
          </p:cNvPr>
          <p:cNvSpPr/>
          <p:nvPr/>
        </p:nvSpPr>
        <p:spPr>
          <a:xfrm>
            <a:off x="440831" y="4140838"/>
            <a:ext cx="3012583" cy="2041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3794DF-D762-A175-DD02-AD0EEFDBC34B}"/>
              </a:ext>
            </a:extLst>
          </p:cNvPr>
          <p:cNvSpPr/>
          <p:nvPr/>
        </p:nvSpPr>
        <p:spPr>
          <a:xfrm>
            <a:off x="440831" y="3675355"/>
            <a:ext cx="846431" cy="195309"/>
          </a:xfrm>
          <a:prstGeom prst="round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83970B-EEC4-782F-A2EE-69C1FB74DF68}"/>
              </a:ext>
            </a:extLst>
          </p:cNvPr>
          <p:cNvSpPr/>
          <p:nvPr/>
        </p:nvSpPr>
        <p:spPr>
          <a:xfrm>
            <a:off x="440830" y="4140838"/>
            <a:ext cx="207239" cy="19530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CDA4A-4392-B0A5-7AE8-940DA11182E3}"/>
              </a:ext>
            </a:extLst>
          </p:cNvPr>
          <p:cNvSpPr txBox="1"/>
          <p:nvPr/>
        </p:nvSpPr>
        <p:spPr>
          <a:xfrm>
            <a:off x="3476771" y="3642204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Training </a:t>
            </a:r>
            <a:r>
              <a:rPr lang="de-DE" sz="1100" dirty="0" err="1"/>
              <a:t>dataset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0C8C5-4348-B3A9-BB2B-DF551C031EA8}"/>
              </a:ext>
            </a:extLst>
          </p:cNvPr>
          <p:cNvSpPr txBox="1"/>
          <p:nvPr/>
        </p:nvSpPr>
        <p:spPr>
          <a:xfrm>
            <a:off x="3476771" y="4123958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Testing</a:t>
            </a:r>
            <a:r>
              <a:rPr lang="de-DE" sz="1100" dirty="0"/>
              <a:t> </a:t>
            </a:r>
            <a:r>
              <a:rPr lang="de-DE" sz="1100" dirty="0" err="1"/>
              <a:t>dataset</a:t>
            </a:r>
            <a:endParaRPr lang="en-US" sz="11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0F685C-5718-1826-5A69-2CC89467C4CB}"/>
              </a:ext>
            </a:extLst>
          </p:cNvPr>
          <p:cNvSpPr/>
          <p:nvPr/>
        </p:nvSpPr>
        <p:spPr>
          <a:xfrm>
            <a:off x="440830" y="3675354"/>
            <a:ext cx="207239" cy="19530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D62684-559E-FC31-13A4-8F7B35AEE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870"/>
          <a:stretch/>
        </p:blipFill>
        <p:spPr>
          <a:xfrm>
            <a:off x="5335484" y="4446214"/>
            <a:ext cx="3708689" cy="17071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EC9C84-B123-434C-8EA1-6CBA4A2E8878}"/>
              </a:ext>
            </a:extLst>
          </p:cNvPr>
          <p:cNvCxnSpPr/>
          <p:nvPr/>
        </p:nvCxnSpPr>
        <p:spPr>
          <a:xfrm>
            <a:off x="1713391" y="4998128"/>
            <a:ext cx="0" cy="1083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496716-F53A-9070-212B-3E873898795D}"/>
              </a:ext>
            </a:extLst>
          </p:cNvPr>
          <p:cNvCxnSpPr>
            <a:cxnSpLocks/>
          </p:cNvCxnSpPr>
          <p:nvPr/>
        </p:nvCxnSpPr>
        <p:spPr>
          <a:xfrm>
            <a:off x="2220897" y="4998128"/>
            <a:ext cx="0" cy="108307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B62502-434F-EA83-7D0A-32B8889D4306}"/>
              </a:ext>
            </a:extLst>
          </p:cNvPr>
          <p:cNvCxnSpPr>
            <a:cxnSpLocks/>
          </p:cNvCxnSpPr>
          <p:nvPr/>
        </p:nvCxnSpPr>
        <p:spPr>
          <a:xfrm>
            <a:off x="2755037" y="4998128"/>
            <a:ext cx="0" cy="108307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4DB984-E796-F4DC-A39B-6B1127A9DABD}"/>
              </a:ext>
            </a:extLst>
          </p:cNvPr>
          <p:cNvCxnSpPr>
            <a:cxnSpLocks/>
          </p:cNvCxnSpPr>
          <p:nvPr/>
        </p:nvCxnSpPr>
        <p:spPr>
          <a:xfrm>
            <a:off x="3298055" y="4998128"/>
            <a:ext cx="0" cy="108307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513263-BCD0-F0BA-EFE3-0D55BFA2550A}"/>
              </a:ext>
            </a:extLst>
          </p:cNvPr>
          <p:cNvSpPr txBox="1"/>
          <p:nvPr/>
        </p:nvSpPr>
        <p:spPr>
          <a:xfrm>
            <a:off x="1444245" y="4736518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256D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3292F7-179D-552A-1569-8E7895D4B6C7}"/>
              </a:ext>
            </a:extLst>
          </p:cNvPr>
          <p:cNvSpPr txBox="1"/>
          <p:nvPr/>
        </p:nvSpPr>
        <p:spPr>
          <a:xfrm>
            <a:off x="2004331" y="4718171"/>
            <a:ext cx="433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64D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C1A36-EFC1-6320-366F-D342D4D34096}"/>
              </a:ext>
            </a:extLst>
          </p:cNvPr>
          <p:cNvSpPr txBox="1"/>
          <p:nvPr/>
        </p:nvSpPr>
        <p:spPr>
          <a:xfrm>
            <a:off x="2538471" y="4702480"/>
            <a:ext cx="433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10D</a:t>
            </a:r>
            <a:endParaRPr lang="en-US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FBEEF7-090C-33A7-29E8-730B8CD2BBDA}"/>
              </a:ext>
            </a:extLst>
          </p:cNvPr>
          <p:cNvSpPr txBox="1"/>
          <p:nvPr/>
        </p:nvSpPr>
        <p:spPr>
          <a:xfrm>
            <a:off x="3120745" y="4711668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2D</a:t>
            </a:r>
            <a:endParaRPr lang="en-US" sz="10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770D03-4D70-A933-133E-EEFE38DFDB82}"/>
              </a:ext>
            </a:extLst>
          </p:cNvPr>
          <p:cNvSpPr/>
          <p:nvPr/>
        </p:nvSpPr>
        <p:spPr>
          <a:xfrm>
            <a:off x="3245382" y="5727271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4974AE-56F1-B7E0-04A1-D4CF5A7BA125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2753117" y="5663358"/>
            <a:ext cx="492265" cy="116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704C5-BB1D-D096-DD52-96B60FD23927}"/>
              </a:ext>
            </a:extLst>
          </p:cNvPr>
          <p:cNvCxnSpPr/>
          <p:nvPr/>
        </p:nvCxnSpPr>
        <p:spPr>
          <a:xfrm flipH="1" flipV="1">
            <a:off x="2220897" y="5317724"/>
            <a:ext cx="532220" cy="345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45CA75-098D-12EC-2922-9A9F108E1FB9}"/>
              </a:ext>
            </a:extLst>
          </p:cNvPr>
          <p:cNvCxnSpPr/>
          <p:nvPr/>
        </p:nvCxnSpPr>
        <p:spPr>
          <a:xfrm flipH="1">
            <a:off x="1705695" y="5317724"/>
            <a:ext cx="5152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ACF6AA8-295A-951E-C23F-098825869BC0}"/>
              </a:ext>
            </a:extLst>
          </p:cNvPr>
          <p:cNvSpPr/>
          <p:nvPr/>
        </p:nvSpPr>
        <p:spPr>
          <a:xfrm>
            <a:off x="2696604" y="5605949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1F0B0C-6766-2978-8B39-D2E1D6A789FF}"/>
              </a:ext>
            </a:extLst>
          </p:cNvPr>
          <p:cNvSpPr/>
          <p:nvPr/>
        </p:nvSpPr>
        <p:spPr>
          <a:xfrm>
            <a:off x="1653012" y="5882050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B45A99-939B-5839-A97C-6F62FD30BEBB}"/>
              </a:ext>
            </a:extLst>
          </p:cNvPr>
          <p:cNvCxnSpPr>
            <a:cxnSpLocks/>
          </p:cNvCxnSpPr>
          <p:nvPr/>
        </p:nvCxnSpPr>
        <p:spPr>
          <a:xfrm flipH="1">
            <a:off x="1761772" y="5945079"/>
            <a:ext cx="15362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25E370D-9007-12DA-8F29-AEBC18F52FA1}"/>
              </a:ext>
            </a:extLst>
          </p:cNvPr>
          <p:cNvSpPr/>
          <p:nvPr/>
        </p:nvSpPr>
        <p:spPr>
          <a:xfrm>
            <a:off x="3245382" y="5888552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E44EF2-1736-E979-5DFC-C2CA3FFE0A8F}"/>
              </a:ext>
            </a:extLst>
          </p:cNvPr>
          <p:cNvSpPr txBox="1"/>
          <p:nvPr/>
        </p:nvSpPr>
        <p:spPr>
          <a:xfrm>
            <a:off x="3859279" y="5658621"/>
            <a:ext cx="582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err="1"/>
              <a:t>Outlier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E092D4-275D-7F96-FED2-F4BC5F5EB7E7}"/>
              </a:ext>
            </a:extLst>
          </p:cNvPr>
          <p:cNvSpPr txBox="1"/>
          <p:nvPr/>
        </p:nvSpPr>
        <p:spPr>
          <a:xfrm>
            <a:off x="3852539" y="5109370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Non-</a:t>
            </a:r>
            <a:r>
              <a:rPr lang="de-DE" sz="1050" dirty="0" err="1"/>
              <a:t>outlier</a:t>
            </a:r>
            <a:endParaRPr lang="en-US" sz="105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FFFE01-A4A6-006A-21D7-55374DF6F580}"/>
              </a:ext>
            </a:extLst>
          </p:cNvPr>
          <p:cNvSpPr/>
          <p:nvPr/>
        </p:nvSpPr>
        <p:spPr>
          <a:xfrm>
            <a:off x="2690899" y="5896540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5BAA16F-9B69-0EEA-6D71-1E6753A908B0}"/>
              </a:ext>
            </a:extLst>
          </p:cNvPr>
          <p:cNvSpPr/>
          <p:nvPr/>
        </p:nvSpPr>
        <p:spPr>
          <a:xfrm>
            <a:off x="2169845" y="5888552"/>
            <a:ext cx="105345" cy="1053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42F006-68CB-6EC9-9630-2C229B2D9969}"/>
              </a:ext>
            </a:extLst>
          </p:cNvPr>
          <p:cNvSpPr/>
          <p:nvPr/>
        </p:nvSpPr>
        <p:spPr>
          <a:xfrm>
            <a:off x="1662348" y="5279849"/>
            <a:ext cx="105345" cy="105345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chemeClr val="accent4">
                <a:lumMod val="90000"/>
                <a:lumOff val="1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D39401-FCEF-1353-59B3-B8AC353AC954}"/>
              </a:ext>
            </a:extLst>
          </p:cNvPr>
          <p:cNvSpPr/>
          <p:nvPr/>
        </p:nvSpPr>
        <p:spPr>
          <a:xfrm>
            <a:off x="2167265" y="5263891"/>
            <a:ext cx="105345" cy="105345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chemeClr val="accent4">
                <a:lumMod val="90000"/>
                <a:lumOff val="1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9F67433-C296-64E8-5614-F9B891E46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755" y="2161495"/>
            <a:ext cx="3211406" cy="22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8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Quantitative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413E3B-F2B8-56D1-2118-7732D7831DB1}"/>
              </a:ext>
            </a:extLst>
          </p:cNvPr>
          <p:cNvGraphicFramePr>
            <a:graphicFrameLocks noGrp="1"/>
          </p:cNvGraphicFramePr>
          <p:nvPr/>
        </p:nvGraphicFramePr>
        <p:xfrm>
          <a:off x="468975" y="1203127"/>
          <a:ext cx="8131649" cy="4656721"/>
        </p:xfrm>
        <a:graphic>
          <a:graphicData uri="http://schemas.openxmlformats.org/drawingml/2006/table">
            <a:tbl>
              <a:tblPr/>
              <a:tblGrid>
                <a:gridCol w="2400838">
                  <a:extLst>
                    <a:ext uri="{9D8B030D-6E8A-4147-A177-3AD203B41FA5}">
                      <a16:colId xmlns:a16="http://schemas.microsoft.com/office/drawing/2014/main" val="2025882718"/>
                    </a:ext>
                  </a:extLst>
                </a:gridCol>
                <a:gridCol w="3299845">
                  <a:extLst>
                    <a:ext uri="{9D8B030D-6E8A-4147-A177-3AD203B41FA5}">
                      <a16:colId xmlns:a16="http://schemas.microsoft.com/office/drawing/2014/main" val="2596779453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496000521"/>
                    </a:ext>
                  </a:extLst>
                </a:gridCol>
              </a:tblGrid>
              <a:tr h="2889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59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Simplest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finding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anomalies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mislabelings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Quick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interpretable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detect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anomalies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mislabellings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incorrect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extraction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851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S_dbw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was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invariant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effects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like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density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subclusters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performed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amongst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serve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very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general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456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Silhouette score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Was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indicator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transferability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amongs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CH,Dunn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etc.)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Serves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well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81727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Davies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Bouldin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Index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Provides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global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Easy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interpret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Sensitive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Another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can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higher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correlate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better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777829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FERM 1 and FERM 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Stare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Makes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under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hood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‚‘‘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outperforms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‘‘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Latest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that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talks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about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verify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really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works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96218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NLEEP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Transferibility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score. Talks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about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transferable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downstream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trainability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know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suitable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certain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pretrained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867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B1B1C25-3A1E-7C40-FA6C-5D252DE1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18" y="1954717"/>
            <a:ext cx="279005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de-D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24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Quantitative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58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413E3B-F2B8-56D1-2118-7732D7831DB1}"/>
              </a:ext>
            </a:extLst>
          </p:cNvPr>
          <p:cNvGraphicFramePr>
            <a:graphicFrameLocks noGrp="1"/>
          </p:cNvGraphicFramePr>
          <p:nvPr/>
        </p:nvGraphicFramePr>
        <p:xfrm>
          <a:off x="506175" y="1386007"/>
          <a:ext cx="8131649" cy="2295274"/>
        </p:xfrm>
        <a:graphic>
          <a:graphicData uri="http://schemas.openxmlformats.org/drawingml/2006/table">
            <a:tbl>
              <a:tblPr/>
              <a:tblGrid>
                <a:gridCol w="2400838">
                  <a:extLst>
                    <a:ext uri="{9D8B030D-6E8A-4147-A177-3AD203B41FA5}">
                      <a16:colId xmlns:a16="http://schemas.microsoft.com/office/drawing/2014/main" val="2025882718"/>
                    </a:ext>
                  </a:extLst>
                </a:gridCol>
                <a:gridCol w="3299845">
                  <a:extLst>
                    <a:ext uri="{9D8B030D-6E8A-4147-A177-3AD203B41FA5}">
                      <a16:colId xmlns:a16="http://schemas.microsoft.com/office/drawing/2014/main" val="2596779453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496000521"/>
                    </a:ext>
                  </a:extLst>
                </a:gridCol>
              </a:tblGrid>
              <a:tr h="2889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59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Calinski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Harabasz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Performs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well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increase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dimensions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Clustering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Debating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whether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keep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851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Purity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score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suitable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balanced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not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effected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large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Taken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because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papers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20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NMI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papers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generally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Having an 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perform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sanity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checks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61496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B1B1C25-3A1E-7C40-FA6C-5D252DE1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18" y="1954717"/>
            <a:ext cx="279005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de-D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F95B2-324A-27DD-A62E-ADCA2F4E6238}"/>
              </a:ext>
            </a:extLst>
          </p:cNvPr>
          <p:cNvSpPr txBox="1"/>
          <p:nvPr/>
        </p:nvSpPr>
        <p:spPr>
          <a:xfrm>
            <a:off x="506175" y="4249991"/>
            <a:ext cx="8131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DBCV, Dunn, </a:t>
            </a:r>
            <a:r>
              <a:rPr lang="de-DE" dirty="0" err="1"/>
              <a:t>Coggins</a:t>
            </a:r>
            <a:r>
              <a:rPr lang="de-DE" dirty="0"/>
              <a:t>-Jain and COP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paper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what sticks</a:t>
            </a:r>
          </a:p>
        </p:txBody>
      </p:sp>
    </p:spTree>
    <p:extLst>
      <p:ext uri="{BB962C8B-B14F-4D97-AF65-F5344CB8AC3E}">
        <p14:creationId xmlns:p14="http://schemas.microsoft.com/office/powerpoint/2010/main" val="399033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39079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Evaluating</a:t>
            </a:r>
            <a:r>
              <a:rPr lang="de-DE" dirty="0"/>
              <a:t> feature </a:t>
            </a:r>
            <a:r>
              <a:rPr lang="de-DE" dirty="0" err="1"/>
              <a:t>spaces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4BB0F-8C5F-522F-9792-EFFE075B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992592"/>
            <a:ext cx="8656320" cy="28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Clustering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D0887-37DB-BCAC-5B03-6139856E82D7}"/>
              </a:ext>
            </a:extLst>
          </p:cNvPr>
          <p:cNvSpPr txBox="1"/>
          <p:nvPr/>
        </p:nvSpPr>
        <p:spPr>
          <a:xfrm>
            <a:off x="458427" y="1029166"/>
            <a:ext cx="7895460" cy="489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KMeans</a:t>
            </a:r>
            <a:r>
              <a:rPr lang="en-US" dirty="0"/>
              <a:t> often </a:t>
            </a:r>
            <a:r>
              <a:rPr lang="en-US" b="1" dirty="0"/>
              <a:t>performed better</a:t>
            </a:r>
            <a:r>
              <a:rPr lang="en-US" dirty="0"/>
              <a:t> than </a:t>
            </a:r>
            <a:r>
              <a:rPr lang="en-US" b="1" dirty="0"/>
              <a:t>HDBSCAN</a:t>
            </a:r>
            <a:r>
              <a:rPr lang="en-US" dirty="0"/>
              <a:t> in most cases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might be because </a:t>
            </a:r>
            <a:r>
              <a:rPr lang="en-US" dirty="0" err="1"/>
              <a:t>Kmeans</a:t>
            </a:r>
            <a:r>
              <a:rPr lang="en-US" dirty="0"/>
              <a:t> requires K = no. of classes, which was provided, where as </a:t>
            </a:r>
            <a:r>
              <a:rPr lang="en-US" b="1" dirty="0"/>
              <a:t>HDBSCAN had to guess the number of classes</a:t>
            </a:r>
            <a:r>
              <a:rPr lang="en-US" dirty="0"/>
              <a:t>, often assigning more classes than exist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most datasets, </a:t>
            </a:r>
            <a:r>
              <a:rPr lang="en-US" b="1" dirty="0"/>
              <a:t>HDBSCAN</a:t>
            </a:r>
            <a:r>
              <a:rPr lang="en-US" dirty="0"/>
              <a:t> also labeled majority of points as </a:t>
            </a:r>
            <a:r>
              <a:rPr lang="en-US" b="1" dirty="0"/>
              <a:t>‘noise’</a:t>
            </a:r>
            <a:r>
              <a:rPr lang="en-US" dirty="0"/>
              <a:t>, sometimes all. This is because </a:t>
            </a:r>
            <a:r>
              <a:rPr lang="en-US" b="1" dirty="0"/>
              <a:t>as dimensionality increases, everything looks like an outlier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Extrinsic metrics</a:t>
            </a:r>
            <a:r>
              <a:rPr lang="en-US" dirty="0"/>
              <a:t> will evaluate the </a:t>
            </a:r>
            <a:r>
              <a:rPr lang="en-US" b="1" dirty="0"/>
              <a:t>clustering algorithm</a:t>
            </a:r>
            <a:r>
              <a:rPr lang="en-US" dirty="0"/>
              <a:t> rather than the feature space (but better clustering also indicates better feature space)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Contrary to previous assumption, </a:t>
            </a:r>
            <a:r>
              <a:rPr lang="en-US" b="1" dirty="0"/>
              <a:t>extrinsic metrics can be used for measuring feature space quality</a:t>
            </a:r>
            <a:r>
              <a:rPr lang="en-US" dirty="0"/>
              <a:t>, since they have a similar correlation with SVM accuracies as Intrinsic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87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feature </a:t>
            </a:r>
            <a:r>
              <a:rPr lang="de-DE" dirty="0" err="1"/>
              <a:t>spaces</a:t>
            </a:r>
            <a:r>
              <a:rPr lang="de-DE" dirty="0"/>
              <a:t> and </a:t>
            </a:r>
            <a:r>
              <a:rPr lang="de-DE" dirty="0" err="1"/>
              <a:t>extractors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13458" y="1820261"/>
            <a:ext cx="7917084" cy="445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etc.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require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Clustering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Transferability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Examine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captured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i.e.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pixels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seperate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60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083429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Transferability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61629" y="968349"/>
            <a:ext cx="7917084" cy="596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Transferability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still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maturing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source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sometimes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perform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fine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NLEEP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such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showed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outperform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(H-score, OTCE, LEEP)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[1,2]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NLEEP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source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GMM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Transferability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seem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relevant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paired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downstream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trainability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How Stable are Transferability Metrics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(2022)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Ranking neural checkpoints(NLEEP)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(2022)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5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452616" y="1070067"/>
            <a:ext cx="7917084" cy="545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like Bhattacharya,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Mahalanobis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Jeffereies-Matusita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selection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do not 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definitive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Problem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comparative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i.e.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different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adapted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similarity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intra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similarity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Jeffries-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Matusita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 distance as a tool for feature selection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(2019)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6AE184-F2DA-D1C0-4E76-41D0ADE80FEF}"/>
              </a:ext>
            </a:extLst>
          </p:cNvPr>
          <p:cNvSpPr/>
          <p:nvPr/>
        </p:nvSpPr>
        <p:spPr>
          <a:xfrm>
            <a:off x="1190481" y="3686393"/>
            <a:ext cx="204186" cy="204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8943C-7B7D-73C9-4CED-5480311D1C05}"/>
              </a:ext>
            </a:extLst>
          </p:cNvPr>
          <p:cNvSpPr/>
          <p:nvPr/>
        </p:nvSpPr>
        <p:spPr>
          <a:xfrm>
            <a:off x="2009330" y="3579862"/>
            <a:ext cx="204186" cy="204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9D6EC9-2E58-217B-B3A6-5463B3351C65}"/>
              </a:ext>
            </a:extLst>
          </p:cNvPr>
          <p:cNvSpPr/>
          <p:nvPr/>
        </p:nvSpPr>
        <p:spPr>
          <a:xfrm>
            <a:off x="5739100" y="3630466"/>
            <a:ext cx="204186" cy="204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103A3E-C7FC-BAD5-B102-D8DA7E5DAD1F}"/>
              </a:ext>
            </a:extLst>
          </p:cNvPr>
          <p:cNvSpPr/>
          <p:nvPr/>
        </p:nvSpPr>
        <p:spPr>
          <a:xfrm>
            <a:off x="7610636" y="3243371"/>
            <a:ext cx="204186" cy="204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01C695-A16C-D3BB-A79B-10B544D4A2E5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1394667" y="3681955"/>
            <a:ext cx="614663" cy="1065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42D11D-12C5-FBEF-B616-7695015366AE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5943286" y="3345464"/>
            <a:ext cx="1667350" cy="387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F9F754-6E6E-6DD5-1D01-D6E24715CC8C}"/>
              </a:ext>
            </a:extLst>
          </p:cNvPr>
          <p:cNvSpPr txBox="1"/>
          <p:nvPr/>
        </p:nvSpPr>
        <p:spPr>
          <a:xfrm>
            <a:off x="976047" y="3285096"/>
            <a:ext cx="740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Class #1 </a:t>
            </a:r>
            <a:r>
              <a:rPr lang="de-DE" sz="1050" dirty="0" err="1"/>
              <a:t>cluster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A5D0DC-88C3-85AD-0E09-A0E935382B41}"/>
              </a:ext>
            </a:extLst>
          </p:cNvPr>
          <p:cNvSpPr txBox="1"/>
          <p:nvPr/>
        </p:nvSpPr>
        <p:spPr>
          <a:xfrm>
            <a:off x="1843278" y="3157146"/>
            <a:ext cx="740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Class #2</a:t>
            </a:r>
          </a:p>
          <a:p>
            <a:r>
              <a:rPr lang="de-DE" sz="1050" dirty="0" err="1"/>
              <a:t>cluster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79074-FB11-A1F1-50B5-924374E927DF}"/>
              </a:ext>
            </a:extLst>
          </p:cNvPr>
          <p:cNvSpPr txBox="1"/>
          <p:nvPr/>
        </p:nvSpPr>
        <p:spPr>
          <a:xfrm>
            <a:off x="5502217" y="3173551"/>
            <a:ext cx="740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Class #1 </a:t>
            </a:r>
            <a:r>
              <a:rPr lang="de-DE" sz="1050" dirty="0" err="1"/>
              <a:t>cluster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FC1F1-0FFC-D24D-F03D-43783163F607}"/>
              </a:ext>
            </a:extLst>
          </p:cNvPr>
          <p:cNvSpPr txBox="1"/>
          <p:nvPr/>
        </p:nvSpPr>
        <p:spPr>
          <a:xfrm>
            <a:off x="7342491" y="2725780"/>
            <a:ext cx="7404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Class #2 </a:t>
            </a:r>
            <a:r>
              <a:rPr lang="de-DE" sz="1050" dirty="0" err="1"/>
              <a:t>cluster</a:t>
            </a:r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F51CE2-1F31-9202-E0F5-E1C72F1DDEE8}"/>
              </a:ext>
            </a:extLst>
          </p:cNvPr>
          <p:cNvSpPr txBox="1"/>
          <p:nvPr/>
        </p:nvSpPr>
        <p:spPr>
          <a:xfrm>
            <a:off x="1434471" y="3818783"/>
            <a:ext cx="688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/>
              <a:t>Small </a:t>
            </a:r>
          </a:p>
          <a:p>
            <a:pPr algn="ctr"/>
            <a:r>
              <a:rPr lang="de-DE" sz="1050" dirty="0" err="1"/>
              <a:t>distance</a:t>
            </a:r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B46A9-B88B-8ECE-92B0-E7DA2D49574C}"/>
              </a:ext>
            </a:extLst>
          </p:cNvPr>
          <p:cNvSpPr txBox="1"/>
          <p:nvPr/>
        </p:nvSpPr>
        <p:spPr>
          <a:xfrm>
            <a:off x="6320845" y="3818783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Large </a:t>
            </a:r>
            <a:r>
              <a:rPr lang="de-DE" sz="1050" dirty="0" err="1"/>
              <a:t>distance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D0B506-2911-E0C3-E850-5EEF163F8820}"/>
              </a:ext>
            </a:extLst>
          </p:cNvPr>
          <p:cNvSpPr txBox="1"/>
          <p:nvPr/>
        </p:nvSpPr>
        <p:spPr>
          <a:xfrm>
            <a:off x="6178236" y="4341251"/>
            <a:ext cx="1432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200" b="1" dirty="0">
                <a:latin typeface="Calibri" panose="020F0502020204030204" pitchFamily="34" charset="0"/>
                <a:cs typeface="Calibri" panose="020F0502020204030204" pitchFamily="34" charset="0"/>
              </a:rPr>
              <a:t> #2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BCDF4C-958A-609E-3068-D02FF95D770E}"/>
              </a:ext>
            </a:extLst>
          </p:cNvPr>
          <p:cNvSpPr txBox="1"/>
          <p:nvPr/>
        </p:nvSpPr>
        <p:spPr>
          <a:xfrm>
            <a:off x="976047" y="4341252"/>
            <a:ext cx="1432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200" b="1" dirty="0">
                <a:latin typeface="Calibri" panose="020F0502020204030204" pitchFamily="34" charset="0"/>
                <a:cs typeface="Calibri" panose="020F0502020204030204" pitchFamily="34" charset="0"/>
              </a:rPr>
              <a:t> #1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14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FERM: </a:t>
            </a:r>
            <a:r>
              <a:rPr lang="de-DE" dirty="0" err="1"/>
              <a:t>FEature-space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13458" y="1007461"/>
            <a:ext cx="7917084" cy="642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Very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recent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[1]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looked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score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such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silhouette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score, Davies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Bouldin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CH, RS Index, Point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biserial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Apart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recent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transferability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perform on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particular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FERM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alongside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spaces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FERM: 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FEature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-space Representation Measure for Improved model evaluation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(2022)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63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2841304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Feature </a:t>
            </a:r>
            <a:r>
              <a:rPr lang="de-DE" dirty="0" err="1"/>
              <a:t>extractors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413E3B-F2B8-56D1-2118-7732D7831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13436"/>
              </p:ext>
            </p:extLst>
          </p:nvPr>
        </p:nvGraphicFramePr>
        <p:xfrm>
          <a:off x="506175" y="1504914"/>
          <a:ext cx="8131649" cy="4053146"/>
        </p:xfrm>
        <a:graphic>
          <a:graphicData uri="http://schemas.openxmlformats.org/drawingml/2006/table">
            <a:tbl>
              <a:tblPr/>
              <a:tblGrid>
                <a:gridCol w="2400838">
                  <a:extLst>
                    <a:ext uri="{9D8B030D-6E8A-4147-A177-3AD203B41FA5}">
                      <a16:colId xmlns:a16="http://schemas.microsoft.com/office/drawing/2014/main" val="2025882718"/>
                    </a:ext>
                  </a:extLst>
                </a:gridCol>
                <a:gridCol w="3299845">
                  <a:extLst>
                    <a:ext uri="{9D8B030D-6E8A-4147-A177-3AD203B41FA5}">
                      <a16:colId xmlns:a16="http://schemas.microsoft.com/office/drawing/2014/main" val="2596779453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496000521"/>
                    </a:ext>
                  </a:extLst>
                </a:gridCol>
              </a:tblGrid>
              <a:tr h="2889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Why?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59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ResNet-50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(Residual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Neural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Network)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CNN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Currently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being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‘‘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production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‘‘</a:t>
                      </a:r>
                    </a:p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Widely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papers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Very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popular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extraction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transfer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learning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456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VGG-19 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(Visual Geometry Group)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CNN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Will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serve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2014, Popular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literature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Simple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implementation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often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outperformed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81727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Efficient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Net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CNN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State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art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Computationally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cheap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 Having 3 CNN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architectures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analysing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777829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ViT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(Vision Transformer)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Transformer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State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art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- 4x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less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resources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than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CNN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DINOv2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facebook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was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released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facebook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few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months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considered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breakthrough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96218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VAE </a:t>
                      </a:r>
                      <a:r>
                        <a:rPr lang="de-DE" sz="1400" b="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de-DE" sz="1400" b="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Variational</a:t>
                      </a:r>
                      <a:r>
                        <a:rPr lang="de-DE" sz="1400" b="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Auto Encoder)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Autoencoder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- Reconstruction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4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endParaRPr lang="de-DE" sz="14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Auto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encoders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can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extraction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Could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interesting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also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helpful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visualize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reconstruted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images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867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B1B1C25-3A1E-7C40-FA6C-5D252DE1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18" y="1954717"/>
            <a:ext cx="279005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de-D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5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Quantitative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413E3B-F2B8-56D1-2118-7732D7831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30773"/>
              </p:ext>
            </p:extLst>
          </p:nvPr>
        </p:nvGraphicFramePr>
        <p:xfrm>
          <a:off x="468975" y="1203127"/>
          <a:ext cx="8131649" cy="4656721"/>
        </p:xfrm>
        <a:graphic>
          <a:graphicData uri="http://schemas.openxmlformats.org/drawingml/2006/table">
            <a:tbl>
              <a:tblPr/>
              <a:tblGrid>
                <a:gridCol w="2400838">
                  <a:extLst>
                    <a:ext uri="{9D8B030D-6E8A-4147-A177-3AD203B41FA5}">
                      <a16:colId xmlns:a16="http://schemas.microsoft.com/office/drawing/2014/main" val="2025882718"/>
                    </a:ext>
                  </a:extLst>
                </a:gridCol>
                <a:gridCol w="3299845">
                  <a:extLst>
                    <a:ext uri="{9D8B030D-6E8A-4147-A177-3AD203B41FA5}">
                      <a16:colId xmlns:a16="http://schemas.microsoft.com/office/drawing/2014/main" val="2596779453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496000521"/>
                    </a:ext>
                  </a:extLst>
                </a:gridCol>
              </a:tblGrid>
              <a:tr h="2889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59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Simplest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finding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anomalies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mislabelings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Quick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interpretable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detect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anomalies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mislabellings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incorrect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extraction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851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S_dbw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was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invariant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effects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like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density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subclusters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performed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amongst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serve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very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general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7456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Silhouette score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Was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indicator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transferability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amongs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CH,Dunn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etc.)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Serves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well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817272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Davies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Bouldin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Index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Provides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global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Easy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interpret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Sensitive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Another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can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higher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correlate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better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777829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FERM 1 and FERM 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Stare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art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Makes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distance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under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hood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‚‘‘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outperforms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‘‘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Latest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that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talks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about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evaluating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Can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verify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really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works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96218"/>
                  </a:ext>
                </a:extLst>
              </a:tr>
              <a:tr h="66522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NLEEP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Transferibility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score. Talks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about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transferable a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downstream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trainability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know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suitable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a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certain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pretrained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extractor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867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B1B1C25-3A1E-7C40-FA6C-5D252DE1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18" y="1954717"/>
            <a:ext cx="279005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de-D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18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Quantitative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66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413E3B-F2B8-56D1-2118-7732D7831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26141"/>
              </p:ext>
            </p:extLst>
          </p:nvPr>
        </p:nvGraphicFramePr>
        <p:xfrm>
          <a:off x="506175" y="1386007"/>
          <a:ext cx="8131649" cy="2295274"/>
        </p:xfrm>
        <a:graphic>
          <a:graphicData uri="http://schemas.openxmlformats.org/drawingml/2006/table">
            <a:tbl>
              <a:tblPr/>
              <a:tblGrid>
                <a:gridCol w="2400838">
                  <a:extLst>
                    <a:ext uri="{9D8B030D-6E8A-4147-A177-3AD203B41FA5}">
                      <a16:colId xmlns:a16="http://schemas.microsoft.com/office/drawing/2014/main" val="2025882718"/>
                    </a:ext>
                  </a:extLst>
                </a:gridCol>
                <a:gridCol w="3299845">
                  <a:extLst>
                    <a:ext uri="{9D8B030D-6E8A-4147-A177-3AD203B41FA5}">
                      <a16:colId xmlns:a16="http://schemas.microsoft.com/office/drawing/2014/main" val="2596779453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496000521"/>
                    </a:ext>
                  </a:extLst>
                </a:gridCol>
              </a:tblGrid>
              <a:tr h="28890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7359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Calinski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Harabasz</a:t>
                      </a:r>
                      <a:endParaRPr lang="de-DE" sz="14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Performs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well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even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increase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dimensions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Clustering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Debating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whether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keep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85172"/>
                  </a:ext>
                </a:extLst>
              </a:tr>
              <a:tr h="75647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Purity</a:t>
                      </a: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score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suitable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when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balanced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not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effected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large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Taken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because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papers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20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NMI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Used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papers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generally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Having an external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will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help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perform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sanity</a:t>
                      </a:r>
                      <a:r>
                        <a:rPr lang="de-DE" sz="1200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checks</a:t>
                      </a:r>
                      <a:endParaRPr lang="de-DE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61496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B1B1C25-3A1E-7C40-FA6C-5D252DE1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918" y="1954717"/>
            <a:ext cx="279005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de-D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18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Visualization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13457" y="765501"/>
            <a:ext cx="7917084" cy="545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Exploring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visually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capturing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desired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Pixel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attribution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saliency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integrated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occlusion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attribution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MVTec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 AD — A Comprehensive Real-World Dataset for Unsupervised Anomaly Detection</a:t>
            </a:r>
            <a:endParaRPr lang="de-DE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67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9066A-E084-42BD-24FC-B722434FC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045" y="2468880"/>
            <a:ext cx="3547907" cy="32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40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67E26-473A-8385-D29B-01D24098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6EB6A-8A39-3EF3-A75E-D5F841A0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B1B2-78C5-5B25-CF27-19450F332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90" y="1088250"/>
            <a:ext cx="8424900" cy="4681500"/>
          </a:xfrm>
        </p:spPr>
        <p:txBody>
          <a:bodyPr>
            <a:normAutofit fontScale="92500" lnSpcReduction="10000"/>
          </a:bodyPr>
          <a:lstStyle/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Mattendichtung</a:t>
            </a: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</a:t>
            </a: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MVTECH AD</a:t>
            </a: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Promising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BeanTechAD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MPDD,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Describable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textures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(DTD)</a:t>
            </a: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Bosch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like CP4_Edge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interesting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suggestions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indent="0">
              <a:buNone/>
            </a:pP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Datasets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awesome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indent="0"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Anomaly detection paper with mentions of popular datasets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89174-9CF4-9953-6308-E29FE03D6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065" y="2436079"/>
            <a:ext cx="1116367" cy="1116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9DC2C-9D0F-9C4F-4B25-6E072119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62" y="5232232"/>
            <a:ext cx="2036928" cy="763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E8673-8492-8257-FCC1-7973EAF6A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064" y="1088250"/>
            <a:ext cx="1116367" cy="1116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C3966E-C427-49BE-E17B-706C59CBD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503" y="3786419"/>
            <a:ext cx="1153487" cy="11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0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67E26-473A-8385-D29B-01D24098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6EB6A-8A39-3EF3-A75E-D5F841A0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AB947B-D48F-3FC1-BDCD-96D3BD9D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24" y="1334717"/>
            <a:ext cx="5282216" cy="3757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45170E-986B-5D4B-B760-F139552EAB9E}"/>
              </a:ext>
            </a:extLst>
          </p:cNvPr>
          <p:cNvSpPr txBox="1"/>
          <p:nvPr/>
        </p:nvSpPr>
        <p:spPr>
          <a:xfrm>
            <a:off x="3190240" y="5394960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BeanTech</a:t>
            </a:r>
            <a:r>
              <a:rPr lang="de-DE" dirty="0"/>
              <a:t> AD Dataset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Extrinsic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F0F53-0393-5375-2FD3-AED45317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7" y="1176799"/>
            <a:ext cx="7392266" cy="1848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24930-D1AB-CF8E-153E-8D3501B3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67" y="3283610"/>
            <a:ext cx="7392266" cy="184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8BBAC-264B-AD2D-4A05-027A3CC8DC69}"/>
              </a:ext>
            </a:extLst>
          </p:cNvPr>
          <p:cNvSpPr txBox="1"/>
          <p:nvPr/>
        </p:nvSpPr>
        <p:spPr>
          <a:xfrm>
            <a:off x="2871524" y="5404202"/>
            <a:ext cx="3326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HDBSCAN and </a:t>
            </a:r>
            <a:r>
              <a:rPr lang="de-DE" sz="1200" dirty="0" err="1"/>
              <a:t>KMeans</a:t>
            </a:r>
            <a:r>
              <a:rPr lang="de-DE" sz="1200" dirty="0"/>
              <a:t> </a:t>
            </a:r>
            <a:r>
              <a:rPr lang="de-DE" sz="1200" dirty="0" err="1"/>
              <a:t>extrinsic</a:t>
            </a:r>
            <a:r>
              <a:rPr lang="de-DE" sz="1200" dirty="0"/>
              <a:t> </a:t>
            </a:r>
            <a:r>
              <a:rPr lang="de-DE" sz="1200" dirty="0" err="1"/>
              <a:t>metrics</a:t>
            </a:r>
            <a:r>
              <a:rPr lang="de-DE" sz="1200" dirty="0"/>
              <a:t>,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0516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67E26-473A-8385-D29B-01D24098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6EB6A-8A39-3EF3-A75E-D5F841A0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summary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6B1B2-78C5-5B25-CF27-19450F332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90" y="1088250"/>
            <a:ext cx="8424900" cy="4681500"/>
          </a:xfrm>
        </p:spPr>
        <p:txBody>
          <a:bodyPr>
            <a:normAutofit/>
          </a:bodyPr>
          <a:lstStyle/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pool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on 4 different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industrial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pretraining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affect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deeper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457200">
              <a:buFont typeface="+mj-lt"/>
              <a:buAutoNum type="arabicPeriod"/>
            </a:pP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Maybe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affect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feature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variables and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brevity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endParaRPr lang="de-DE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de-DE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Bosch </a:t>
            </a:r>
            <a:r>
              <a:rPr lang="de-DE" sz="16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97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Questions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13458" y="1090621"/>
            <a:ext cx="791708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contributions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Just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I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. Maybe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FERM,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Mahalanobis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/Bhattacharya/JM,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verify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valid.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truth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verifying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achieve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Best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seems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desired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Bosch?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71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16764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References and relevant </a:t>
            </a:r>
            <a:r>
              <a:rPr lang="de-DE" dirty="0" err="1"/>
              <a:t>papers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13458" y="1090621"/>
            <a:ext cx="7917084" cy="560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Understanding of Internal Clustering Validation Measures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: Comparison of multiple clustering metrics.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S_Dbw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performed better than a total 11 metrics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Clustering Evaluation in High-Dimensional Data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: Provides evaluation of all clustering metrics in high dimension. Silhouette, DB, Dunn index prefer high dimensionality and score them better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Ranking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neural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checkpoints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: Talks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rank feature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spaces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checkpoints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uses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transferability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, NLEEP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outperforms</a:t>
            </a: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Interpreting machine‑learning models in transformed feature space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: Provides a few visualization techniques like ALE plots, SHAP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for getting insight into feature space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Estimating the Robustness of Classification Models by the Structure of the Learned Feature-Space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Examine the robustness rather than quality, but useful to us regardless. Uses purity score and clustering accuracy as measures. TSNE, UMAP. Minimum cost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multicut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problem used for clustering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Clustering with Deep Learning: Taxonomy and new methods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Talks about autoencoders and their benefits for embedding/clustering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Multifaceted Feature Visualization: Uncovering the Different Types of Features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Reference paper for visualizing a deep neural network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Visualizing Deep Networks by Optimizing with Integrated Gradients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: Visualization paper</a:t>
            </a:r>
          </a:p>
          <a:p>
            <a:pPr>
              <a:lnSpc>
                <a:spcPct val="150000"/>
              </a:lnSpc>
            </a:pP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72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24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3719122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-111760" y="34290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Feedback?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807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-81280" y="2996568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807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76258" y="1412813"/>
            <a:ext cx="7917084" cy="467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Primary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detecting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downstream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trainability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Applying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Clustering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Bosch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check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suitability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further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ML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rather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1600706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526408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51904-EB12-B349-9B41-FD93A3D30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68" b="8447"/>
          <a:stretch/>
        </p:blipFill>
        <p:spPr>
          <a:xfrm>
            <a:off x="0" y="1784412"/>
            <a:ext cx="9144000" cy="35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Assessing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space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77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77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923466"/>
            <a:ext cx="7808754" cy="521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K-NN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Random Forest etc.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applying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 [2] [3]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Qualities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described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theoretic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Repeatability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Invariance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Efficiency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quantify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such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but,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Repeatibility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arguably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[4],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dependant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widely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[5]</a:t>
            </a: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Convolutional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Networks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Feature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Extraction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Froth</a:t>
            </a:r>
            <a:r>
              <a:rPr lang="de-DE" sz="1050" dirty="0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Flotation </a:t>
            </a:r>
            <a:r>
              <a:rPr lang="de-DE" sz="1050" dirty="0" err="1">
                <a:solidFill>
                  <a:srgbClr val="F2940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Sensing</a:t>
            </a:r>
            <a:endParaRPr lang="de-DE" sz="1050" dirty="0">
              <a:solidFill>
                <a:srgbClr val="F294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de-DE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Comparison of handcrafted features and convolutional neural networks for liver MR image adequacy assessment</a:t>
            </a:r>
            <a:endParaRPr lang="en-US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de-DE" sz="100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CNN as feature extractor in gaze recognition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</a:t>
            </a:r>
            <a:r>
              <a:rPr lang="de-DE" sz="100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Recent Advances in Features Extraction and description algorithms : a comprehensive survey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</a:t>
            </a:r>
            <a:r>
              <a:rPr lang="de-DE" sz="100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 Comparison of CNN and Classic Features for</a:t>
            </a:r>
            <a:endParaRPr lang="de-DE" sz="1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61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D5B05-E01F-F938-1DAC-CABCCA066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81DF2-104B-4946-DEA5-77367409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in feature </a:t>
            </a:r>
            <a:r>
              <a:rPr lang="de-DE" dirty="0" err="1"/>
              <a:t>space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6D63A4-A969-6DCF-336C-0C4DAA793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212527"/>
              </p:ext>
            </p:extLst>
          </p:nvPr>
        </p:nvGraphicFramePr>
        <p:xfrm>
          <a:off x="474123" y="1065922"/>
          <a:ext cx="8195754" cy="4543276"/>
        </p:xfrm>
        <a:graphic>
          <a:graphicData uri="http://schemas.openxmlformats.org/drawingml/2006/table">
            <a:tbl>
              <a:tblPr/>
              <a:tblGrid>
                <a:gridCol w="1416821">
                  <a:extLst>
                    <a:ext uri="{9D8B030D-6E8A-4147-A177-3AD203B41FA5}">
                      <a16:colId xmlns:a16="http://schemas.microsoft.com/office/drawing/2014/main" val="2962354548"/>
                    </a:ext>
                  </a:extLst>
                </a:gridCol>
                <a:gridCol w="1706572">
                  <a:extLst>
                    <a:ext uri="{9D8B030D-6E8A-4147-A177-3AD203B41FA5}">
                      <a16:colId xmlns:a16="http://schemas.microsoft.com/office/drawing/2014/main" val="3144744042"/>
                    </a:ext>
                  </a:extLst>
                </a:gridCol>
                <a:gridCol w="2829917">
                  <a:extLst>
                    <a:ext uri="{9D8B030D-6E8A-4147-A177-3AD203B41FA5}">
                      <a16:colId xmlns:a16="http://schemas.microsoft.com/office/drawing/2014/main" val="1633666811"/>
                    </a:ext>
                  </a:extLst>
                </a:gridCol>
                <a:gridCol w="2242444">
                  <a:extLst>
                    <a:ext uri="{9D8B030D-6E8A-4147-A177-3AD203B41FA5}">
                      <a16:colId xmlns:a16="http://schemas.microsoft.com/office/drawing/2014/main" val="343266014"/>
                    </a:ext>
                  </a:extLst>
                </a:gridCol>
              </a:tblGrid>
              <a:tr h="22359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Effect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  <a:endParaRPr lang="de-DE" sz="12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How to capture effect</a:t>
                      </a:r>
                      <a:endParaRPr lang="de-DE" sz="120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571829"/>
                  </a:ext>
                </a:extLst>
              </a:tr>
              <a:tr h="5667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200" b="1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Apply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methods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that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detect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:</a:t>
                      </a: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HDBSCAN (Density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benchmark)</a:t>
                      </a:r>
                      <a:endParaRPr lang="de-DE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Robust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random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cut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forest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(Ensemble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better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than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isolation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forests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SOTA)</a:t>
                      </a:r>
                      <a:endParaRPr lang="de-DE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marL="742950" lvl="1" indent="-2857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EfficientAD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AnoGAN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Triplet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networks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(NN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based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 SOTA, GAN)</a:t>
                      </a:r>
                      <a:endParaRPr lang="de-DE" sz="1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  <a:p>
                      <a:pPr marL="0" marR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This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crux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problem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hence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which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gives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outlier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detection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important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526882"/>
                  </a:ext>
                </a:extLst>
              </a:tr>
              <a:tr h="5667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overlap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seperatibility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Silhouette score 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(internal) and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Normalized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Mutual Information (external), JM 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Apply metrics suitable for overlapping clusters such as NMI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High Silhouette score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suggests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are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well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seperated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dense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57569"/>
                  </a:ext>
                </a:extLst>
              </a:tr>
              <a:tr h="3951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Presence of subclusters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Calinski-Harabasz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Apply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that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work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presence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subclusters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CH was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able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identify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presence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subclusters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28141"/>
                  </a:ext>
                </a:extLst>
              </a:tr>
              <a:tr h="3951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Varying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density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Dunns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endParaRPr lang="de-DE" sz="1200" b="1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Apply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that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despite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varying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densities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Dunns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able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determine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various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densities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99443"/>
                  </a:ext>
                </a:extLst>
              </a:tr>
              <a:tr h="3951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Non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Convex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Visual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inspection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Davies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Bouldin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Apply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methods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suitable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presence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non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convex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High DBI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are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indicative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presence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non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convex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clusters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813305"/>
                  </a:ext>
                </a:extLst>
              </a:tr>
              <a:tr h="3951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Unbalanced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Percentage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classes</a:t>
                      </a:r>
                      <a:endParaRPr lang="de-DE" sz="1200" b="1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Calculate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percentages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images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each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,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suggest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augmentations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necessary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There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exist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rules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thumbs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but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depends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on type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technique</a:t>
                      </a:r>
                      <a:endParaRPr lang="de-DE" sz="12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111" marR="36111" marT="24074" marB="24074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15955"/>
                  </a:ext>
                </a:extLst>
              </a:tr>
            </a:tbl>
          </a:graphicData>
        </a:graphic>
      </p:graphicFrame>
      <p:sp>
        <p:nvSpPr>
          <p:cNvPr id="6" name="Google Shape;341;p2">
            <a:extLst>
              <a:ext uri="{FF2B5EF4-FFF2-40B4-BE49-F238E27FC236}">
                <a16:creationId xmlns:a16="http://schemas.microsoft.com/office/drawing/2014/main" id="{33BF1A55-A734-4A69-35B7-50A7FF3EBA36}"/>
              </a:ext>
            </a:extLst>
          </p:cNvPr>
          <p:cNvSpPr txBox="1">
            <a:spLocks/>
          </p:cNvSpPr>
          <p:nvPr/>
        </p:nvSpPr>
        <p:spPr>
          <a:xfrm>
            <a:off x="0" y="5699079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en-GB" sz="1200" dirty="0"/>
              <a:t>Fig. Table for effects and how to capture them</a:t>
            </a:r>
          </a:p>
        </p:txBody>
      </p:sp>
    </p:spTree>
    <p:extLst>
      <p:ext uri="{BB962C8B-B14F-4D97-AF65-F5344CB8AC3E}">
        <p14:creationId xmlns:p14="http://schemas.microsoft.com/office/powerpoint/2010/main" val="1234996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Assessing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space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79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79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60946" y="663635"/>
            <a:ext cx="7808754" cy="578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Dbw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performs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</a:t>
            </a: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Repeatibility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indication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. In [2]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blur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angle,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US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4"/>
              </a:rPr>
              <a:t>Understanding internal cluster validation measures</a:t>
            </a:r>
            <a:endParaRPr lang="de-DE" sz="105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de-DE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A Comparison of CNN and Classic Features for</a:t>
            </a:r>
            <a:endParaRPr lang="de-DE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  <a:hlinkClick r:id="rId6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16F5-93C0-AE23-5800-697749B60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831" y="2348169"/>
            <a:ext cx="4806338" cy="31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Extrinsic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BC94A84-AD10-150F-7660-960CC1049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65661"/>
              </p:ext>
            </p:extLst>
          </p:nvPr>
        </p:nvGraphicFramePr>
        <p:xfrm>
          <a:off x="2451481" y="1130628"/>
          <a:ext cx="4241037" cy="15986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16868">
                  <a:extLst>
                    <a:ext uri="{9D8B030D-6E8A-4147-A177-3AD203B41FA5}">
                      <a16:colId xmlns:a16="http://schemas.microsoft.com/office/drawing/2014/main" val="2807309466"/>
                    </a:ext>
                  </a:extLst>
                </a:gridCol>
                <a:gridCol w="1178608">
                  <a:extLst>
                    <a:ext uri="{9D8B030D-6E8A-4147-A177-3AD203B41FA5}">
                      <a16:colId xmlns:a16="http://schemas.microsoft.com/office/drawing/2014/main" val="3709794365"/>
                    </a:ext>
                  </a:extLst>
                </a:gridCol>
                <a:gridCol w="1145561">
                  <a:extLst>
                    <a:ext uri="{9D8B030D-6E8A-4147-A177-3AD203B41FA5}">
                      <a16:colId xmlns:a16="http://schemas.microsoft.com/office/drawing/2014/main" val="1567371367"/>
                    </a:ext>
                  </a:extLst>
                </a:gridCol>
              </a:tblGrid>
              <a:tr h="320167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Metric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HDBSCAN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 err="1"/>
                        <a:t>KMeans</a:t>
                      </a:r>
                      <a:endParaRPr lang="en-US" sz="1200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40533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Adjusted</a:t>
                      </a:r>
                      <a:r>
                        <a:rPr lang="de-DE" sz="1200" b="0" dirty="0"/>
                        <a:t> Rand </a:t>
                      </a:r>
                      <a:r>
                        <a:rPr lang="de-DE" sz="1200" b="0" dirty="0" err="1"/>
                        <a:t>index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0.56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0228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Normalized</a:t>
                      </a:r>
                      <a:r>
                        <a:rPr lang="de-DE" sz="1200" b="0" dirty="0"/>
                        <a:t> Mutual Index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0.62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0.77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15334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Fowlkes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Mallows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0.49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0.82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7875"/>
                  </a:ext>
                </a:extLst>
              </a:tr>
              <a:tr h="320167">
                <a:tc>
                  <a:txBody>
                    <a:bodyPr/>
                    <a:lstStyle/>
                    <a:p>
                      <a:r>
                        <a:rPr lang="de-DE" sz="1200" b="0" dirty="0"/>
                        <a:t>V-</a:t>
                      </a:r>
                      <a:r>
                        <a:rPr lang="de-DE" sz="1200" b="0" dirty="0" err="1"/>
                        <a:t>measure</a:t>
                      </a:r>
                      <a:endParaRPr lang="en-US" sz="12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0.62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0.73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888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1459608" y="2729296"/>
            <a:ext cx="622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</a:t>
            </a:r>
            <a:r>
              <a:rPr lang="de-DE" sz="1200" dirty="0" err="1"/>
              <a:t>Comparison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KMeans</a:t>
            </a:r>
            <a:r>
              <a:rPr lang="de-DE" sz="1200" dirty="0"/>
              <a:t> and HDBSCAN </a:t>
            </a:r>
            <a:r>
              <a:rPr lang="de-DE" sz="1200" dirty="0" err="1"/>
              <a:t>metrics</a:t>
            </a:r>
            <a:endParaRPr lang="en-US" sz="1200" dirty="0"/>
          </a:p>
          <a:p>
            <a:pPr algn="ctr"/>
            <a:r>
              <a:rPr lang="en-US" sz="1200" dirty="0"/>
              <a:t>Correlations of metric values vs SVM accuracy on all datasets, </a:t>
            </a:r>
            <a:r>
              <a:rPr lang="de-DE" sz="1200" dirty="0"/>
              <a:t>(</a:t>
            </a:r>
            <a:r>
              <a:rPr lang="de-DE" sz="1200" dirty="0" err="1"/>
              <a:t>higher</a:t>
            </a:r>
            <a:r>
              <a:rPr lang="de-DE" sz="1200" dirty="0"/>
              <a:t> </a:t>
            </a:r>
            <a:r>
              <a:rPr lang="de-DE" sz="1200" dirty="0" err="1"/>
              <a:t>number</a:t>
            </a:r>
            <a:r>
              <a:rPr lang="de-DE" sz="1200" dirty="0"/>
              <a:t> = </a:t>
            </a:r>
            <a:r>
              <a:rPr lang="de-DE" sz="1200" dirty="0" err="1"/>
              <a:t>better</a:t>
            </a:r>
            <a:r>
              <a:rPr lang="de-DE" sz="1200" dirty="0"/>
              <a:t>).</a:t>
            </a:r>
            <a:r>
              <a:rPr lang="en-US" sz="1200" dirty="0"/>
              <a:t> </a:t>
            </a:r>
            <a:endParaRPr lang="de-DE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88FB0-9A18-CA1B-6E75-18A1AB4FAF23}"/>
              </a:ext>
            </a:extLst>
          </p:cNvPr>
          <p:cNvSpPr txBox="1"/>
          <p:nvPr/>
        </p:nvSpPr>
        <p:spPr>
          <a:xfrm>
            <a:off x="624270" y="3246663"/>
            <a:ext cx="789546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KMeans</a:t>
            </a:r>
            <a:r>
              <a:rPr lang="en-US" b="1" dirty="0"/>
              <a:t> metrics</a:t>
            </a:r>
            <a:r>
              <a:rPr lang="en-US" dirty="0"/>
              <a:t> were </a:t>
            </a:r>
            <a:r>
              <a:rPr lang="en-US" b="1" dirty="0"/>
              <a:t>always better</a:t>
            </a:r>
            <a:r>
              <a:rPr lang="en-US" dirty="0"/>
              <a:t> for the feature space than of HDBSCAN, because </a:t>
            </a:r>
            <a:r>
              <a:rPr lang="en-US" dirty="0" err="1"/>
              <a:t>Kmeans</a:t>
            </a:r>
            <a:r>
              <a:rPr lang="en-US" dirty="0"/>
              <a:t> clustering was closer to the original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Kmeans</a:t>
            </a:r>
            <a:r>
              <a:rPr lang="en-US" b="1" dirty="0"/>
              <a:t> clustering metrics </a:t>
            </a:r>
            <a:r>
              <a:rPr lang="en-US" dirty="0"/>
              <a:t>also had </a:t>
            </a:r>
            <a:r>
              <a:rPr lang="en-US" b="1" dirty="0"/>
              <a:t>better correlations </a:t>
            </a:r>
            <a:r>
              <a:rPr lang="en-US" dirty="0"/>
              <a:t>with SVM accuracies than HDBSCAN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extrinsic metrics are going to be used, using</a:t>
            </a:r>
            <a:r>
              <a:rPr lang="en-US" b="1" dirty="0"/>
              <a:t> </a:t>
            </a:r>
            <a:r>
              <a:rPr lang="en-US" b="1" dirty="0" err="1"/>
              <a:t>KMeans</a:t>
            </a:r>
            <a:r>
              <a:rPr lang="en-US" dirty="0"/>
              <a:t> for clustering is the </a:t>
            </a:r>
            <a:r>
              <a:rPr lang="en-US" b="1" dirty="0"/>
              <a:t>better option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Additional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assessing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80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80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60946" y="663635"/>
            <a:ext cx="7808754" cy="524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inter-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seperatibility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intra-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variation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quantified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pseudo F ratio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Bhattacharya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Mahalanobis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1 and 2. Bigger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Jefferies-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Matusita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improves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Bhattacharya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 a good intuition on how good a dataset is for classification [1]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extract features, see how well you can recreate the original pictures (reconstruction loss)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transformations and variations like noise, scale etc. and test repeatability i.e. how well do extracted features remain consistent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Domain specific metrics can be used, ex: for some hardware part, the number of bubbles present might be a metric (not generalizable)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4"/>
              </a:rPr>
              <a:t>Jeffries-</a:t>
            </a:r>
            <a:r>
              <a:rPr lang="en-US" sz="105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4"/>
              </a:rPr>
              <a:t>Matusita</a:t>
            </a:r>
            <a:r>
              <a:rPr lang="en-US" sz="1050" dirty="0">
                <a:solidFill>
                  <a:schemeClr val="bg2"/>
                </a:solidFill>
                <a:effectLst/>
                <a:latin typeface="Calibri" panose="020F0502020204030204" pitchFamily="34" charset="0"/>
                <a:hlinkClick r:id="rId4"/>
              </a:rPr>
              <a:t> distance as a tool for feature selection</a:t>
            </a:r>
            <a:endParaRPr lang="de-DE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4702645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Summary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81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81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1142758"/>
            <a:ext cx="7808754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dbw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Silhouette,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Calinski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Harabasz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Jaccards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Dunns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shall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assessing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Focus on internal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validity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external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verify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Mahalanobis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Bhattacharya and Jefferies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Matusita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explored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Repeatibility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performed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implementing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multiple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consuming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assumption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redundant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plan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look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Any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suggestions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8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2512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Clustering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AE69D-F131-B72D-7DC8-1E346F1D4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289"/>
          <a:stretch/>
        </p:blipFill>
        <p:spPr>
          <a:xfrm>
            <a:off x="592584" y="1864460"/>
            <a:ext cx="7958831" cy="31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47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Clustering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83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83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769650"/>
            <a:ext cx="7808754" cy="531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HDBSCAN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improvement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DBSCAN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recent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GMM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outperformed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HDBSCAN, so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subspace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shall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Subspace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looks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at high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since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projecting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lower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cause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MAFIA, CLIQUE and FINDIT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famous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SOTA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Elastic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Net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Subspace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Clustering (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ENSc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Plan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Density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HDBSCAN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(Both in high &lt;100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Subspace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ENSc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Comparison of various clustering </a:t>
            </a:r>
            <a:r>
              <a:rPr lang="en-US" sz="1050" dirty="0" err="1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algortihms</a:t>
            </a:r>
            <a:endParaRPr lang="en-US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de-DE" sz="105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Clustering </a:t>
            </a:r>
            <a:r>
              <a:rPr lang="de-DE" sz="105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coparison</a:t>
            </a:r>
            <a:r>
              <a:rPr lang="de-DE" sz="105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de-DE" sz="105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toy</a:t>
            </a:r>
            <a:r>
              <a:rPr lang="de-DE" sz="105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 </a:t>
            </a:r>
            <a:r>
              <a:rPr lang="de-DE" sz="105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datasets</a:t>
            </a:r>
            <a:endParaRPr lang="de-D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HDBSCAN performs well for 50-100 dimensions</a:t>
            </a:r>
            <a:endParaRPr lang="de-D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70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42812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44AC-C435-9547-844F-A7289678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102"/>
            <a:ext cx="9144000" cy="31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4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85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85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769650"/>
            <a:ext cx="7808754" cy="531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TSNE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choice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always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performing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[2]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preserve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UMAP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TSNE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regard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preserves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global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[3]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MDS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dimensional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along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TSNE and UMAP was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top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performers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[1]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several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15+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deciding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three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TSNE, MSD, UMAP</a:t>
            </a: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de-DE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Any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suggestions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Toward a Quantitative Survey of Dimension Reduction Techniques</a:t>
            </a:r>
            <a:endParaRPr lang="en-US" sz="1050" dirty="0">
              <a:solidFill>
                <a:srgbClr val="F29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T-SNE IS NOT OPTIMIZED TO REVEAL CLUSTERS IN DATA</a:t>
            </a:r>
            <a:endParaRPr lang="en-US" sz="105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UMAP: Uniform Manifold Approximation and Projection for Dimension Reduction</a:t>
            </a:r>
            <a:endParaRPr lang="de-D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39079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DFFA-50CE-1DC3-2AA6-5108C7FC8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5" b="24114"/>
          <a:stretch/>
        </p:blipFill>
        <p:spPr>
          <a:xfrm>
            <a:off x="0" y="1899821"/>
            <a:ext cx="9144000" cy="31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9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87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87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923466"/>
            <a:ext cx="7808754" cy="57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DataGateway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complimentary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Clustering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HDBSCAN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Ensemble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Robust Random Cut Forest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(SOTA Amazon,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Reconstruction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Autoencoders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(CVAE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regular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[1])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DNN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EfficientAD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Latest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MVTEC AD)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Many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Anomaly Detection with Conditional Variational Autoencoders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294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Robust Random Cut Forest Based Anomaly Detection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86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39079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Visualization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7A767-6666-2EAB-FE88-2935DB727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4" b="23056"/>
          <a:stretch/>
        </p:blipFill>
        <p:spPr>
          <a:xfrm>
            <a:off x="1" y="1438182"/>
            <a:ext cx="9143999" cy="35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5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Vizualization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89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89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923466"/>
            <a:ext cx="7808754" cy="523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yet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high dimensional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type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Want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focus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latent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interpretability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Things like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saliency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attribution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integrated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gradients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found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high dimensional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DimScanner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Glyphboard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unsure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do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Uni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regarding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masterthesis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Towards Visually Explaining Variational Autoencoders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5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sz="1050" dirty="0">
                <a:solidFill>
                  <a:srgbClr val="F294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Grad-CAM: Visual Explanations from Deep Networks via Gradient-based Localization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A survey of surveys on the use of visualization for interpreting machine learning models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Attention Guided Anomaly Localization in Images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5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Silhouette Score </a:t>
            </a:r>
            <a:r>
              <a:rPr lang="de-DE" dirty="0" err="1"/>
              <a:t>overview</a:t>
            </a:r>
            <a:r>
              <a:rPr lang="de-DE" dirty="0"/>
              <a:t>	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September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2FE8-99B3-78F6-8E92-0CA90EADC1FC}"/>
              </a:ext>
            </a:extLst>
          </p:cNvPr>
          <p:cNvSpPr txBox="1"/>
          <p:nvPr/>
        </p:nvSpPr>
        <p:spPr>
          <a:xfrm>
            <a:off x="3779956" y="4295578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/>
              <a:t>Fig. Silhouette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85867-5E62-0DD2-D2E8-E979F30E71AC}"/>
              </a:ext>
            </a:extLst>
          </p:cNvPr>
          <p:cNvSpPr txBox="1"/>
          <p:nvPr/>
        </p:nvSpPr>
        <p:spPr>
          <a:xfrm>
            <a:off x="787407" y="4572578"/>
            <a:ext cx="789546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Silhouette score was able to predict the accuracy of ML model (SVM) for </a:t>
            </a:r>
            <a:r>
              <a:rPr lang="en-US" b="1" dirty="0"/>
              <a:t>7/10</a:t>
            </a:r>
            <a:r>
              <a:rPr lang="en-US" dirty="0"/>
              <a:t> times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Assumptions regarding SVM accuracy can not be made just by looking at  Silhouette ex: &gt;0.1 does not always mean 95-99% ML model performance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30287-5BA8-8C60-9998-DCA3787B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76" y="848789"/>
            <a:ext cx="5949965" cy="34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5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 err="1"/>
              <a:t>Vizualization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90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90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923466"/>
            <a:ext cx="7808754" cy="564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Interested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localization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)[1] and TSNE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 [2]</a:t>
            </a: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Unsupervised Anomaly Localization with structural feature autoencoders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semi relevant Cognitive visual anomaly detection with constrained latent representations for industrial inspection robot</a:t>
            </a:r>
            <a:endParaRPr lang="de-D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de-D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7C4D-530D-178E-53ED-C72630100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12" y="2265270"/>
            <a:ext cx="4825071" cy="2327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A1A11-F3E7-FC74-7F42-08B4A8620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210" y="1856070"/>
            <a:ext cx="3303194" cy="36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42812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Feature </a:t>
            </a:r>
            <a:r>
              <a:rPr lang="de-DE" dirty="0" err="1"/>
              <a:t>extraction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2E687-FD1A-0659-DDEA-88196C24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038350"/>
            <a:ext cx="8096250" cy="2781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5F86D5-0D4B-C2B9-0ADE-E7E32BD7C71F}"/>
              </a:ext>
            </a:extLst>
          </p:cNvPr>
          <p:cNvSpPr/>
          <p:nvPr/>
        </p:nvSpPr>
        <p:spPr>
          <a:xfrm>
            <a:off x="1513840" y="1706880"/>
            <a:ext cx="546608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04A78-7436-7AC3-3A7D-EDF4BAE7AF23}"/>
              </a:ext>
            </a:extLst>
          </p:cNvPr>
          <p:cNvSpPr/>
          <p:nvPr/>
        </p:nvSpPr>
        <p:spPr>
          <a:xfrm>
            <a:off x="650240" y="4399280"/>
            <a:ext cx="8096250" cy="5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62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Feature </a:t>
            </a:r>
            <a:r>
              <a:rPr lang="de-DE" dirty="0" err="1"/>
              <a:t>extractors</a:t>
            </a:r>
            <a:endParaRPr lang="en-US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92</a:t>
            </a:fld>
            <a:endParaRPr/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92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630423" y="923466"/>
            <a:ext cx="7808754" cy="531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ResNe50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still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top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DINOv2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Meta‘s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latest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surpasses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CLIP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SOTA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Conditional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Variational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Autoencoders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Autoencoders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shown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promise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reduciton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visualized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reconstructed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helping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interpretability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latin typeface="Calibri" panose="020F0502020204030204" pitchFamily="34" charset="0"/>
                <a:cs typeface="Calibri" panose="020F0502020204030204" pitchFamily="34" charset="0"/>
              </a:rPr>
              <a:t>aggregations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exactly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(feature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Trains an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(ex :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) c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ausing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similar data instances to move together 	in the embedding space, while allowing dissimilar instances to separate. 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lnSpc>
                <a:spcPct val="150000"/>
              </a:lnSpc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aggregarion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outperformed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SOTA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DeepCluster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7%</a:t>
            </a: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/>
              </a:rPr>
              <a:t>DINOv2: Learning Robust Visual Features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Local Aggregation for Unsupervised Learning of Visual Embeddings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941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62406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Discussion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618F-1663-633E-65EC-1A8D6444F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1" b="8660"/>
          <a:stretch/>
        </p:blipFill>
        <p:spPr>
          <a:xfrm>
            <a:off x="0" y="1458468"/>
            <a:ext cx="9144000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0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en-US" dirty="0"/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94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94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83A1AD-13D6-7B8A-6520-471817999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93997"/>
              </p:ext>
            </p:extLst>
          </p:nvPr>
        </p:nvGraphicFramePr>
        <p:xfrm>
          <a:off x="1685068" y="1034231"/>
          <a:ext cx="5699464" cy="4789537"/>
        </p:xfrm>
        <a:graphic>
          <a:graphicData uri="http://schemas.openxmlformats.org/drawingml/2006/table">
            <a:tbl>
              <a:tblPr/>
              <a:tblGrid>
                <a:gridCol w="2356395">
                  <a:extLst>
                    <a:ext uri="{9D8B030D-6E8A-4147-A177-3AD203B41FA5}">
                      <a16:colId xmlns:a16="http://schemas.microsoft.com/office/drawing/2014/main" val="772969748"/>
                    </a:ext>
                  </a:extLst>
                </a:gridCol>
                <a:gridCol w="3343069">
                  <a:extLst>
                    <a:ext uri="{9D8B030D-6E8A-4147-A177-3AD203B41FA5}">
                      <a16:colId xmlns:a16="http://schemas.microsoft.com/office/drawing/2014/main" val="2298559108"/>
                    </a:ext>
                  </a:extLst>
                </a:gridCol>
              </a:tblGrid>
              <a:tr h="665500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Calibri" panose="020F0502020204030204" pitchFamily="34" charset="0"/>
                        </a:rPr>
                        <a:t>Feature </a:t>
                      </a:r>
                      <a:r>
                        <a:rPr lang="de-DE" sz="1200" b="1" dirty="0" err="1">
                          <a:effectLst/>
                          <a:latin typeface="Calibri" panose="020F0502020204030204" pitchFamily="34" charset="0"/>
                        </a:rPr>
                        <a:t>extractors</a:t>
                      </a:r>
                      <a:endParaRPr lang="de-DE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ResNet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DINOv2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CVAE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703974"/>
                  </a:ext>
                </a:extLst>
              </a:tr>
              <a:tr h="665500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</a:rPr>
                        <a:t>Dimensionality reduction</a:t>
                      </a: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TSNE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UMAP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MDS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48985"/>
                  </a:ext>
                </a:extLst>
              </a:tr>
              <a:tr h="51792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HDBSCAN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ENSc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525337"/>
                  </a:ext>
                </a:extLst>
              </a:tr>
              <a:tr h="51792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effectLst/>
                          <a:latin typeface="Calibri" panose="020F0502020204030204" pitchFamily="34" charset="0"/>
                        </a:rPr>
                        <a:t>Outlier</a:t>
                      </a:r>
                      <a:r>
                        <a:rPr lang="de-DE" sz="12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b="1" dirty="0" err="1">
                          <a:effectLst/>
                          <a:latin typeface="Calibri" panose="020F0502020204030204" pitchFamily="34" charset="0"/>
                        </a:rPr>
                        <a:t>detection</a:t>
                      </a:r>
                      <a:endParaRPr lang="de-DE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Random Cut Forest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EfficientAD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675769"/>
                  </a:ext>
                </a:extLst>
              </a:tr>
              <a:tr h="920233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</a:rPr>
                        <a:t>Visualization</a:t>
                      </a: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Visualize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feature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endParaRPr lang="de-DE" sz="1800" dirty="0">
                        <a:effectLst/>
                      </a:endParaRPr>
                    </a:p>
                    <a:p>
                      <a:pPr marL="628650" lvl="1" indent="-1714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Anomaly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localization</a:t>
                      </a:r>
                      <a:endParaRPr lang="de-DE" sz="1800" dirty="0">
                        <a:effectLst/>
                      </a:endParaRPr>
                    </a:p>
                    <a:p>
                      <a:pPr marL="628650" lvl="1" indent="-1714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Interpretability</a:t>
                      </a:r>
                      <a:endParaRPr lang="de-DE" sz="1800" dirty="0">
                        <a:effectLst/>
                      </a:endParaRPr>
                    </a:p>
                    <a:p>
                      <a:pPr marL="628650" lvl="1" indent="-1714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High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dimension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visualization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303354"/>
                  </a:ext>
                </a:extLst>
              </a:tr>
              <a:tr h="1443740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 err="1">
                          <a:effectLst/>
                          <a:latin typeface="Calibri" panose="020F0502020204030204" pitchFamily="34" charset="0"/>
                        </a:rPr>
                        <a:t>Metrics</a:t>
                      </a:r>
                      <a:endParaRPr lang="de-DE" sz="12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outliers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SDbw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Calinski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Harabasz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Index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Silhouette score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Jaccards Index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Jefferies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Matusita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Mahalanobis</a:t>
                      </a:r>
                      <a:endParaRPr lang="de-DE" sz="1800" dirty="0">
                        <a:effectLst/>
                      </a:endParaRPr>
                    </a:p>
                    <a:p>
                      <a:pPr marL="742950" lvl="1" indent="-2857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, F1 score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200" dirty="0" err="1">
                          <a:effectLst/>
                          <a:latin typeface="Calibri" panose="020F0502020204030204" pitchFamily="34" charset="0"/>
                        </a:rPr>
                        <a:t>clustering</a:t>
                      </a:r>
                      <a:endParaRPr lang="de-DE" sz="1800" dirty="0">
                        <a:effectLst/>
                      </a:endParaRPr>
                    </a:p>
                  </a:txBody>
                  <a:tcPr marL="29561" marR="29561" marT="19707" marB="19707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721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6224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Extended </a:t>
            </a:r>
            <a:r>
              <a:rPr lang="de-DE" dirty="0" err="1"/>
              <a:t>abstract</a:t>
            </a:r>
            <a:r>
              <a:rPr lang="de-DE" dirty="0"/>
              <a:t> : Rough draft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340B2-112F-B768-C61E-3490FEFC836A}"/>
              </a:ext>
            </a:extLst>
          </p:cNvPr>
          <p:cNvSpPr txBox="1"/>
          <p:nvPr/>
        </p:nvSpPr>
        <p:spPr>
          <a:xfrm>
            <a:off x="576258" y="1412813"/>
            <a:ext cx="7917084" cy="504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assessing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extractors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dimensionality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Methods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boost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Find a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combination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offers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visualizations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, talk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interpretability</a:t>
            </a: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Question : Am I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something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 out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scope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/ irrelevant?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350;g1b22b6e1b7d_0_7">
            <a:extLst>
              <a:ext uri="{FF2B5EF4-FFF2-40B4-BE49-F238E27FC236}">
                <a16:creationId xmlns:a16="http://schemas.microsoft.com/office/drawing/2014/main" id="{C1AEFB1B-3F63-4989-A1EA-0BD266E9B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95</a:t>
            </a:fld>
            <a:endParaRPr/>
          </a:p>
        </p:txBody>
      </p:sp>
      <p:sp>
        <p:nvSpPr>
          <p:cNvPr id="12" name="Google Shape;350;g1b22b6e1b7d_0_7">
            <a:extLst>
              <a:ext uri="{FF2B5EF4-FFF2-40B4-BE49-F238E27FC236}">
                <a16:creationId xmlns:a16="http://schemas.microsoft.com/office/drawing/2014/main" id="{B1E69732-3F0D-8065-1D8A-4764B03555BD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95</a:t>
            </a:fld>
            <a:endParaRPr lang="en-GB"/>
          </a:p>
        </p:txBody>
      </p:sp>
      <p:sp>
        <p:nvSpPr>
          <p:cNvPr id="13" name="Google Shape;349;g1b22b6e1b7d_0_7">
            <a:extLst>
              <a:ext uri="{FF2B5EF4-FFF2-40B4-BE49-F238E27FC236}">
                <a16:creationId xmlns:a16="http://schemas.microsoft.com/office/drawing/2014/main" id="{5299660D-0D96-22F2-C34F-2EB9A5049E3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14" name="Google Shape;354;g1b22b6e1b7d_0_7">
            <a:extLst>
              <a:ext uri="{FF2B5EF4-FFF2-40B4-BE49-F238E27FC236}">
                <a16:creationId xmlns:a16="http://schemas.microsoft.com/office/drawing/2014/main" id="{44DBF4FA-2275-BA60-1CB6-005378C5AC6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5" name="Google Shape;351;g1b22b6e1b7d_0_7">
            <a:extLst>
              <a:ext uri="{FF2B5EF4-FFF2-40B4-BE49-F238E27FC236}">
                <a16:creationId xmlns:a16="http://schemas.microsoft.com/office/drawing/2014/main" id="{19A1ADCE-8E5D-AD5F-17DB-F5FECE6EF6D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/>
              <a:t>Masterthesis</a:t>
            </a:r>
            <a:r>
              <a:rPr lang="en-GB" dirty="0"/>
              <a:t> discussion</a:t>
            </a:r>
          </a:p>
        </p:txBody>
      </p:sp>
    </p:spTree>
    <p:extLst>
      <p:ext uri="{BB962C8B-B14F-4D97-AF65-F5344CB8AC3E}">
        <p14:creationId xmlns:p14="http://schemas.microsoft.com/office/powerpoint/2010/main" val="781723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51FB1-AC1F-F8BC-AB55-6779C9D582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3CE049-1DBF-60A5-4EDF-41ADE60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1CDCE-EDA7-5482-390E-07E42B406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stop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literature</a:t>
            </a:r>
            <a:r>
              <a:rPr lang="de-DE" sz="1400" dirty="0"/>
              <a:t> review </a:t>
            </a:r>
            <a:r>
              <a:rPr lang="de-DE" sz="1400" dirty="0" err="1"/>
              <a:t>phase</a:t>
            </a:r>
            <a:r>
              <a:rPr lang="de-DE" sz="1400" dirty="0"/>
              <a:t>? Never </a:t>
            </a:r>
            <a:r>
              <a:rPr lang="de-DE" sz="1400" dirty="0" err="1"/>
              <a:t>feels</a:t>
            </a:r>
            <a:r>
              <a:rPr lang="de-DE" sz="1400" dirty="0"/>
              <a:t> </a:t>
            </a:r>
            <a:r>
              <a:rPr lang="de-DE" sz="1400" dirty="0" err="1"/>
              <a:t>enough</a:t>
            </a:r>
            <a:r>
              <a:rPr lang="de-DE" sz="1400" dirty="0"/>
              <a:t> but </a:t>
            </a:r>
            <a:r>
              <a:rPr lang="de-DE" sz="1400" dirty="0" err="1"/>
              <a:t>fear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missing</a:t>
            </a:r>
            <a:r>
              <a:rPr lang="de-DE" sz="1400" dirty="0"/>
              <a:t> out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unexplored</a:t>
            </a:r>
            <a:r>
              <a:rPr lang="de-DE" sz="1400" dirty="0"/>
              <a:t> </a:t>
            </a:r>
            <a:r>
              <a:rPr lang="de-DE" sz="1400" dirty="0" err="1"/>
              <a:t>literature</a:t>
            </a:r>
            <a:endParaRPr lang="de-DE" sz="1400" dirty="0"/>
          </a:p>
          <a:p>
            <a:pPr marL="101600" indent="0">
              <a:buNone/>
            </a:pPr>
            <a:r>
              <a:rPr lang="en-US" sz="1400" dirty="0"/>
              <a:t>	Should have started implementation according to Gantt but still feel I could use more 	research</a:t>
            </a:r>
          </a:p>
          <a:p>
            <a:endParaRPr lang="de-DE" sz="1400" dirty="0"/>
          </a:p>
          <a:p>
            <a:r>
              <a:rPr lang="de-DE" sz="1400" dirty="0"/>
              <a:t>Most </a:t>
            </a:r>
            <a:r>
              <a:rPr lang="de-DE" sz="1400" dirty="0" err="1"/>
              <a:t>possibly</a:t>
            </a:r>
            <a:r>
              <a:rPr lang="de-DE" sz="1400" dirty="0"/>
              <a:t> will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 </a:t>
            </a:r>
            <a:r>
              <a:rPr lang="de-DE" sz="1400" dirty="0" err="1"/>
              <a:t>till</a:t>
            </a:r>
            <a:r>
              <a:rPr lang="de-DE" sz="1400" dirty="0"/>
              <a:t> </a:t>
            </a:r>
            <a:r>
              <a:rPr lang="de-DE" sz="1400" dirty="0" err="1"/>
              <a:t>next</a:t>
            </a:r>
            <a:r>
              <a:rPr lang="de-DE" sz="1400" dirty="0"/>
              <a:t> </a:t>
            </a:r>
            <a:r>
              <a:rPr lang="de-DE" sz="1400" dirty="0" err="1"/>
              <a:t>meet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``</a:t>
            </a:r>
            <a:r>
              <a:rPr lang="de-DE" sz="1400" dirty="0" err="1"/>
              <a:t>finalize</a:t>
            </a:r>
            <a:r>
              <a:rPr lang="de-DE" sz="1400" dirty="0"/>
              <a:t>`` </a:t>
            </a:r>
            <a:r>
              <a:rPr lang="de-DE" sz="1400" dirty="0" err="1"/>
              <a:t>literature</a:t>
            </a:r>
            <a:r>
              <a:rPr lang="de-DE" sz="1400" dirty="0"/>
              <a:t> review</a:t>
            </a:r>
          </a:p>
          <a:p>
            <a:endParaRPr lang="de-DE" sz="1400" dirty="0"/>
          </a:p>
          <a:p>
            <a:r>
              <a:rPr lang="de-DE" sz="1400" dirty="0" err="1"/>
              <a:t>Tried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cut</a:t>
            </a:r>
            <a:r>
              <a:rPr lang="de-DE" sz="1400" dirty="0"/>
              <a:t> down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variables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reducing</a:t>
            </a:r>
            <a:r>
              <a:rPr lang="de-DE" sz="1400" dirty="0"/>
              <a:t>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methds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tested</a:t>
            </a:r>
            <a:r>
              <a:rPr lang="de-DE" sz="1400" dirty="0"/>
              <a:t>, but still </a:t>
            </a:r>
            <a:r>
              <a:rPr lang="de-DE" sz="1400" dirty="0" err="1"/>
              <a:t>feels</a:t>
            </a:r>
            <a:r>
              <a:rPr lang="de-DE" sz="1400" dirty="0"/>
              <a:t> a </a:t>
            </a:r>
            <a:r>
              <a:rPr lang="de-DE" sz="1400" dirty="0" err="1"/>
              <a:t>bit</a:t>
            </a:r>
            <a:r>
              <a:rPr lang="de-DE" sz="1400" dirty="0"/>
              <a:t> </a:t>
            </a:r>
            <a:r>
              <a:rPr lang="de-DE" sz="1400" dirty="0" err="1"/>
              <a:t>too</a:t>
            </a:r>
            <a:r>
              <a:rPr lang="de-DE" sz="1400" dirty="0"/>
              <a:t> </a:t>
            </a:r>
            <a:r>
              <a:rPr lang="de-DE" sz="1400" dirty="0" err="1"/>
              <a:t>much</a:t>
            </a:r>
            <a:r>
              <a:rPr lang="de-DE" sz="1400" dirty="0"/>
              <a:t>, </a:t>
            </a:r>
            <a:r>
              <a:rPr lang="de-DE" sz="1400" dirty="0" err="1"/>
              <a:t>thoughts</a:t>
            </a:r>
            <a:r>
              <a:rPr lang="de-DE" sz="1400" dirty="0"/>
              <a:t>?</a:t>
            </a:r>
          </a:p>
          <a:p>
            <a:endParaRPr lang="de-DE" sz="14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00891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54000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de-DE" dirty="0"/>
              <a:t>The end 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A43B4-3C35-120E-515D-D15E424D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0" y="1942500"/>
            <a:ext cx="8424900" cy="4681500"/>
          </a:xfrm>
        </p:spPr>
        <p:txBody>
          <a:bodyPr/>
          <a:lstStyle/>
          <a:p>
            <a:pPr marL="101600" indent="0" algn="ctr"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and </a:t>
            </a:r>
            <a:r>
              <a:rPr lang="de-DE" dirty="0" err="1"/>
              <a:t>inputs</a:t>
            </a:r>
            <a:endParaRPr lang="de-DE" dirty="0"/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6ECDA280-D6B4-9DB2-2978-E3CF728462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97</a:t>
            </a:fld>
            <a:endParaRPr/>
          </a:p>
        </p:txBody>
      </p:sp>
      <p:sp>
        <p:nvSpPr>
          <p:cNvPr id="4" name="Google Shape;354;g1b22b6e1b7d_0_7">
            <a:extLst>
              <a:ext uri="{FF2B5EF4-FFF2-40B4-BE49-F238E27FC236}">
                <a16:creationId xmlns:a16="http://schemas.microsoft.com/office/drawing/2014/main" id="{8345AE1C-6FE4-456E-95CE-7A4FFD6BE95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5" name="Google Shape;351;g1b22b6e1b7d_0_7">
            <a:extLst>
              <a:ext uri="{FF2B5EF4-FFF2-40B4-BE49-F238E27FC236}">
                <a16:creationId xmlns:a16="http://schemas.microsoft.com/office/drawing/2014/main" id="{48FBBB49-CE54-7D1F-624B-1C54DEA8106C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Masterthesis status update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22E1E-11E6-6BD8-38DC-7FDB901B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28" y="2318709"/>
            <a:ext cx="2752344" cy="1659502"/>
          </a:xfrm>
          <a:prstGeom prst="rect">
            <a:avLst/>
          </a:prstGeom>
        </p:spPr>
      </p:pic>
      <p:sp>
        <p:nvSpPr>
          <p:cNvPr id="6" name="Google Shape;349;g1b22b6e1b7d_0_7">
            <a:extLst>
              <a:ext uri="{FF2B5EF4-FFF2-40B4-BE49-F238E27FC236}">
                <a16:creationId xmlns:a16="http://schemas.microsoft.com/office/drawing/2014/main" id="{5616AEDA-AFE8-0384-EB5F-7F409B4143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August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052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b22b6e1b7d_0_20"/>
          <p:cNvSpPr txBox="1">
            <a:spLocks noGrp="1"/>
          </p:cNvSpPr>
          <p:nvPr>
            <p:ph type="body" idx="1"/>
          </p:nvPr>
        </p:nvSpPr>
        <p:spPr>
          <a:xfrm>
            <a:off x="0" y="5390794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1080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 err="1"/>
              <a:t>Effects</a:t>
            </a:r>
            <a:r>
              <a:rPr lang="de-DE" dirty="0"/>
              <a:t> in feature </a:t>
            </a:r>
            <a:r>
              <a:rPr lang="de-DE" dirty="0" err="1"/>
              <a:t>space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4BB0F-8C5F-522F-9792-EFFE075B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992592"/>
            <a:ext cx="8656320" cy="28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222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22b6e1b7d_0_7"/>
          <p:cNvSpPr txBox="1">
            <a:spLocks noGrp="1"/>
          </p:cNvSpPr>
          <p:nvPr>
            <p:ph type="title"/>
          </p:nvPr>
        </p:nvSpPr>
        <p:spPr>
          <a:xfrm>
            <a:off x="323813" y="112575"/>
            <a:ext cx="64770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Classification of effects</a:t>
            </a:r>
          </a:p>
        </p:txBody>
      </p:sp>
      <p:sp>
        <p:nvSpPr>
          <p:cNvPr id="2" name="Google Shape;350;g1b22b6e1b7d_0_7">
            <a:extLst>
              <a:ext uri="{FF2B5EF4-FFF2-40B4-BE49-F238E27FC236}">
                <a16:creationId xmlns:a16="http://schemas.microsoft.com/office/drawing/2014/main" id="{E20D15FF-7148-83E5-46CB-D2D21D7BC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F6A0D-BA83-EA3E-3D30-6653FD7128F2}"/>
              </a:ext>
            </a:extLst>
          </p:cNvPr>
          <p:cNvSpPr txBox="1"/>
          <p:nvPr/>
        </p:nvSpPr>
        <p:spPr>
          <a:xfrm>
            <a:off x="667623" y="1386180"/>
            <a:ext cx="7808754" cy="430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affecting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due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occuring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de-DE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>
              <a:lnSpc>
                <a:spcPct val="250000"/>
              </a:lnSpc>
            </a:pPr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Note 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seperation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Google Shape;350;g1b22b6e1b7d_0_7">
            <a:extLst>
              <a:ext uri="{FF2B5EF4-FFF2-40B4-BE49-F238E27FC236}">
                <a16:creationId xmlns:a16="http://schemas.microsoft.com/office/drawing/2014/main" id="{CBE4FBB3-29F1-D3A4-F161-DEBE7DD37CCB}"/>
              </a:ext>
            </a:extLst>
          </p:cNvPr>
          <p:cNvSpPr txBox="1">
            <a:spLocks/>
          </p:cNvSpPr>
          <p:nvPr/>
        </p:nvSpPr>
        <p:spPr>
          <a:xfrm>
            <a:off x="8208713" y="6444000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99</a:t>
            </a:fld>
            <a:endParaRPr lang="en-GB"/>
          </a:p>
        </p:txBody>
      </p:sp>
      <p:sp>
        <p:nvSpPr>
          <p:cNvPr id="8" name="Google Shape;349;g1b22b6e1b7d_0_7">
            <a:extLst>
              <a:ext uri="{FF2B5EF4-FFF2-40B4-BE49-F238E27FC236}">
                <a16:creationId xmlns:a16="http://schemas.microsoft.com/office/drawing/2014/main" id="{18E9C0C1-8A81-6AF7-66CF-4F366D828B3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5438" y="6444000"/>
            <a:ext cx="140570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August 2023</a:t>
            </a:r>
            <a:endParaRPr dirty="0"/>
          </a:p>
        </p:txBody>
      </p:sp>
      <p:sp>
        <p:nvSpPr>
          <p:cNvPr id="9" name="Google Shape;354;g1b22b6e1b7d_0_7">
            <a:extLst>
              <a:ext uri="{FF2B5EF4-FFF2-40B4-BE49-F238E27FC236}">
                <a16:creationId xmlns:a16="http://schemas.microsoft.com/office/drawing/2014/main" id="{9778113E-1E22-DB8C-95CF-1531B127A1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74300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Aditya Handrale</a:t>
            </a:r>
            <a:endParaRPr dirty="0"/>
          </a:p>
        </p:txBody>
      </p:sp>
      <p:sp>
        <p:nvSpPr>
          <p:cNvPr id="10" name="Google Shape;351;g1b22b6e1b7d_0_7">
            <a:extLst>
              <a:ext uri="{FF2B5EF4-FFF2-40B4-BE49-F238E27FC236}">
                <a16:creationId xmlns:a16="http://schemas.microsoft.com/office/drawing/2014/main" id="{838B5E0B-FDB9-B272-F1E0-FB3C32757D06}"/>
              </a:ext>
            </a:extLst>
          </p:cNvPr>
          <p:cNvSpPr txBox="1">
            <a:spLocks/>
          </p:cNvSpPr>
          <p:nvPr/>
        </p:nvSpPr>
        <p:spPr>
          <a:xfrm>
            <a:off x="4988225" y="6444000"/>
            <a:ext cx="3760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Effects occurring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889973101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 Uni allgemein">
  <a:themeElements>
    <a:clrScheme name="Unifarben">
      <a:dk1>
        <a:srgbClr val="7F7F7F"/>
      </a:dk1>
      <a:lt1>
        <a:srgbClr val="FFFFFF"/>
      </a:lt1>
      <a:dk2>
        <a:srgbClr val="4D4D4D"/>
      </a:dk2>
      <a:lt2>
        <a:srgbClr val="E5E5E5"/>
      </a:lt2>
      <a:accent1>
        <a:srgbClr val="F29400"/>
      </a:accent1>
      <a:accent2>
        <a:srgbClr val="E53138"/>
      </a:accent2>
      <a:accent3>
        <a:srgbClr val="BC2A33"/>
      </a:accent3>
      <a:accent4>
        <a:srgbClr val="006039"/>
      </a:accent4>
      <a:accent5>
        <a:srgbClr val="005AA1"/>
      </a:accent5>
      <a:accent6>
        <a:srgbClr val="999F9E"/>
      </a:accent6>
      <a:hlink>
        <a:srgbClr val="F29400"/>
      </a:hlink>
      <a:folHlink>
        <a:srgbClr val="999F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17747</Words>
  <Application>Microsoft Office PowerPoint</Application>
  <PresentationFormat>On-screen Show (4:3)</PresentationFormat>
  <Paragraphs>3088</Paragraphs>
  <Slides>211</Slides>
  <Notes>197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8" baseType="lpstr">
      <vt:lpstr>Arial</vt:lpstr>
      <vt:lpstr>Arial Unicode MS</vt:lpstr>
      <vt:lpstr>Calibri</vt:lpstr>
      <vt:lpstr>Courier New</vt:lpstr>
      <vt:lpstr>Symbol</vt:lpstr>
      <vt:lpstr>Times New Roman</vt:lpstr>
      <vt:lpstr>Vorlage Uni allgemein</vt:lpstr>
      <vt:lpstr>PowerPoint Presentation</vt:lpstr>
      <vt:lpstr>Digging deeper</vt:lpstr>
      <vt:lpstr>Metrics vs Accuracies</vt:lpstr>
      <vt:lpstr>Metrics vs Accuracies</vt:lpstr>
      <vt:lpstr>Correlations</vt:lpstr>
      <vt:lpstr>Clustering</vt:lpstr>
      <vt:lpstr>Extrinsic metrics</vt:lpstr>
      <vt:lpstr>Extrinsic metrics</vt:lpstr>
      <vt:lpstr>Silhouette Score overview </vt:lpstr>
      <vt:lpstr>Davies Bouldin Index overview </vt:lpstr>
      <vt:lpstr>Calinski Harabasz score overview </vt:lpstr>
      <vt:lpstr>S_Dbw overview </vt:lpstr>
      <vt:lpstr>Mislabels experiment  </vt:lpstr>
      <vt:lpstr>Mislabels experiment  </vt:lpstr>
      <vt:lpstr>Mislabels experiment  </vt:lpstr>
      <vt:lpstr>Class imbalance and blur</vt:lpstr>
      <vt:lpstr>Class imbalance and blur</vt:lpstr>
      <vt:lpstr>Class imbalance and blur</vt:lpstr>
      <vt:lpstr>PowerPoint Presentation</vt:lpstr>
      <vt:lpstr>Hypothesis : Mislabels</vt:lpstr>
      <vt:lpstr>Hypothesis : Mislabels metrics</vt:lpstr>
      <vt:lpstr>Hypothesis : Blur</vt:lpstr>
      <vt:lpstr>Hypothesis : Blur</vt:lpstr>
      <vt:lpstr>Datasets overview</vt:lpstr>
      <vt:lpstr>Hypothesis : Blur metrics</vt:lpstr>
      <vt:lpstr>Outliers</vt:lpstr>
      <vt:lpstr>PEG Metrics</vt:lpstr>
      <vt:lpstr>PEG outliers removed metrics</vt:lpstr>
      <vt:lpstr>ASQMM</vt:lpstr>
      <vt:lpstr>Questions</vt:lpstr>
      <vt:lpstr>Percentage changes in metrics (high dimension)</vt:lpstr>
      <vt:lpstr>What literature says</vt:lpstr>
      <vt:lpstr>What literature says</vt:lpstr>
      <vt:lpstr>Currently working on</vt:lpstr>
      <vt:lpstr>The end </vt:lpstr>
      <vt:lpstr>Datasets overview</vt:lpstr>
      <vt:lpstr>Dataset samples</vt:lpstr>
      <vt:lpstr>Dataset distributions</vt:lpstr>
      <vt:lpstr>Table of choices</vt:lpstr>
      <vt:lpstr>Implementation notes</vt:lpstr>
      <vt:lpstr>Results demo</vt:lpstr>
      <vt:lpstr>Results discussion</vt:lpstr>
      <vt:lpstr>TODOs</vt:lpstr>
      <vt:lpstr>Questions and discussion </vt:lpstr>
      <vt:lpstr>The End</vt:lpstr>
      <vt:lpstr>End of slides</vt:lpstr>
      <vt:lpstr>Methodology</vt:lpstr>
      <vt:lpstr>Test experiment</vt:lpstr>
      <vt:lpstr>Visualization Mattendichtung</vt:lpstr>
      <vt:lpstr>Mattendichtung results</vt:lpstr>
      <vt:lpstr>Visualization PEG</vt:lpstr>
      <vt:lpstr>PEG results</vt:lpstr>
      <vt:lpstr>Discussion</vt:lpstr>
      <vt:lpstr>Questions</vt:lpstr>
      <vt:lpstr>Visualization tool</vt:lpstr>
      <vt:lpstr>Visualization examples</vt:lpstr>
      <vt:lpstr>Quantitative metrics</vt:lpstr>
      <vt:lpstr>Quantitative metrics</vt:lpstr>
      <vt:lpstr>PowerPoint Presentation</vt:lpstr>
      <vt:lpstr>How to evaluate feature spaces and extractors?</vt:lpstr>
      <vt:lpstr>Transferability scores </vt:lpstr>
      <vt:lpstr>Distance metrics</vt:lpstr>
      <vt:lpstr>FERM: FEature-space Representation Measure</vt:lpstr>
      <vt:lpstr>Feature extractors</vt:lpstr>
      <vt:lpstr>Quantitative metrics</vt:lpstr>
      <vt:lpstr>Quantitative metrics</vt:lpstr>
      <vt:lpstr>Visualization</vt:lpstr>
      <vt:lpstr>Datasets</vt:lpstr>
      <vt:lpstr>Datasets</vt:lpstr>
      <vt:lpstr>Methodology summary</vt:lpstr>
      <vt:lpstr>Questions</vt:lpstr>
      <vt:lpstr>References and relevant papers</vt:lpstr>
      <vt:lpstr>PowerPoint Presentation</vt:lpstr>
      <vt:lpstr>PowerPoint Presentation</vt:lpstr>
      <vt:lpstr>Back to basics</vt:lpstr>
      <vt:lpstr>PowerPoint Presentation</vt:lpstr>
      <vt:lpstr>Assessing the feature space</vt:lpstr>
      <vt:lpstr>Effects in feature space</vt:lpstr>
      <vt:lpstr>Assessing the feature space</vt:lpstr>
      <vt:lpstr>Additional metrics for assessing features </vt:lpstr>
      <vt:lpstr>Summary for metrics</vt:lpstr>
      <vt:lpstr>PowerPoint Presentation</vt:lpstr>
      <vt:lpstr>Clustering</vt:lpstr>
      <vt:lpstr>PowerPoint Presentation</vt:lpstr>
      <vt:lpstr>Dimensionality reduction techniques</vt:lpstr>
      <vt:lpstr>PowerPoint Presentation</vt:lpstr>
      <vt:lpstr>Outlier detection</vt:lpstr>
      <vt:lpstr>PowerPoint Presentation</vt:lpstr>
      <vt:lpstr>Vizualization</vt:lpstr>
      <vt:lpstr>Vizualization</vt:lpstr>
      <vt:lpstr>PowerPoint Presentation</vt:lpstr>
      <vt:lpstr>Feature extractors</vt:lpstr>
      <vt:lpstr>PowerPoint Presentation</vt:lpstr>
      <vt:lpstr>Table of techniques</vt:lpstr>
      <vt:lpstr>Extended abstract : Rough draft</vt:lpstr>
      <vt:lpstr>General points of discussion</vt:lpstr>
      <vt:lpstr>The end </vt:lpstr>
      <vt:lpstr>PowerPoint Presentation</vt:lpstr>
      <vt:lpstr>Classification of effects</vt:lpstr>
      <vt:lpstr>Effects due to feature extraction model</vt:lpstr>
      <vt:lpstr>Effects during clustering</vt:lpstr>
      <vt:lpstr>Effects during clustering</vt:lpstr>
      <vt:lpstr>Effects during image capture</vt:lpstr>
      <vt:lpstr>Masterthesis rough outline</vt:lpstr>
      <vt:lpstr>PowerPoint Presentation</vt:lpstr>
      <vt:lpstr>Outliers</vt:lpstr>
      <vt:lpstr>Outliers (contd.) : Possible causes</vt:lpstr>
      <vt:lpstr>Non convex clusters</vt:lpstr>
      <vt:lpstr>Overlapping clusters</vt:lpstr>
      <vt:lpstr>Different cluster densities</vt:lpstr>
      <vt:lpstr>Curse of dimensionality</vt:lpstr>
      <vt:lpstr>Cluster size imbalance</vt:lpstr>
      <vt:lpstr>Empty clusters</vt:lpstr>
      <vt:lpstr>Cluster occlusion</vt:lpstr>
      <vt:lpstr>Irregular structures</vt:lpstr>
      <vt:lpstr>Sensitivity to parameters</vt:lpstr>
      <vt:lpstr>Cluster hallucinations</vt:lpstr>
      <vt:lpstr>Cluster stability</vt:lpstr>
      <vt:lpstr>New data acquisition</vt:lpstr>
      <vt:lpstr>PowerPoint Presentation</vt:lpstr>
      <vt:lpstr>Clustering techniques overview</vt:lpstr>
      <vt:lpstr>Literature review : Clustering algortihms (Old)</vt:lpstr>
      <vt:lpstr>Other classifications</vt:lpstr>
      <vt:lpstr>K-Means</vt:lpstr>
      <vt:lpstr>K-Means (cont.)</vt:lpstr>
      <vt:lpstr>DBSCAN</vt:lpstr>
      <vt:lpstr>DBSCAN (cont.)</vt:lpstr>
      <vt:lpstr>HDBSCAN</vt:lpstr>
      <vt:lpstr>Spectral clustering</vt:lpstr>
      <vt:lpstr>Other clustering methods</vt:lpstr>
      <vt:lpstr>PowerPoint Presentation</vt:lpstr>
      <vt:lpstr>Metrics literature overview (Old slide)</vt:lpstr>
      <vt:lpstr>Metrics explained</vt:lpstr>
      <vt:lpstr>Metrics explained (cont.)</vt:lpstr>
      <vt:lpstr>PowerPoint Presentation</vt:lpstr>
      <vt:lpstr>Formalized objective</vt:lpstr>
      <vt:lpstr>Neural Clustering : Concatenating layers</vt:lpstr>
      <vt:lpstr>Neural Clustering : Concatenating layers (cont.)</vt:lpstr>
      <vt:lpstr>Local Aggregation</vt:lpstr>
      <vt:lpstr>Local Aggregation (cont.)</vt:lpstr>
      <vt:lpstr>Local Aggregation</vt:lpstr>
      <vt:lpstr>Misc.</vt:lpstr>
      <vt:lpstr>TLDR Literature review</vt:lpstr>
      <vt:lpstr>The end </vt:lpstr>
      <vt:lpstr>PowerPoint Presentation</vt:lpstr>
      <vt:lpstr>PowerPoint Presentation</vt:lpstr>
      <vt:lpstr>Understanding the timeline</vt:lpstr>
      <vt:lpstr>Work packages overview</vt:lpstr>
      <vt:lpstr>Research phase </vt:lpstr>
      <vt:lpstr>Implementation and benchmarking phase </vt:lpstr>
      <vt:lpstr>Result analysis and documentation</vt:lpstr>
      <vt:lpstr>Gantt chart</vt:lpstr>
      <vt:lpstr>PowerPoint Presentation</vt:lpstr>
      <vt:lpstr>Goals</vt:lpstr>
      <vt:lpstr>How?</vt:lpstr>
      <vt:lpstr>Research questions brainstroming</vt:lpstr>
      <vt:lpstr>PowerPoint Presentation</vt:lpstr>
      <vt:lpstr>Contribution &amp; Novelty</vt:lpstr>
      <vt:lpstr>PowerPoint Presentation</vt:lpstr>
      <vt:lpstr>Questions</vt:lpstr>
      <vt:lpstr>The end </vt:lpstr>
      <vt:lpstr>PowerPoint Presentation</vt:lpstr>
      <vt:lpstr>Previous meeting refresher</vt:lpstr>
      <vt:lpstr>Pipeline…something missing</vt:lpstr>
      <vt:lpstr>Pipeline</vt:lpstr>
      <vt:lpstr>PowerPoint Presentation</vt:lpstr>
      <vt:lpstr>Why are metrics needed?</vt:lpstr>
      <vt:lpstr>Effects occuring in feature space</vt:lpstr>
      <vt:lpstr>Two types of metrics</vt:lpstr>
      <vt:lpstr>Metrics overview</vt:lpstr>
      <vt:lpstr>Metrics overview contd.</vt:lpstr>
      <vt:lpstr>More metrics</vt:lpstr>
      <vt:lpstr>PowerPoint Presentation</vt:lpstr>
      <vt:lpstr>Novel metric ideas</vt:lpstr>
      <vt:lpstr>Novel feature extraction ideas</vt:lpstr>
      <vt:lpstr>Review of defect detection methods</vt:lpstr>
      <vt:lpstr>Novel visualization ideas</vt:lpstr>
      <vt:lpstr>A small experiment</vt:lpstr>
      <vt:lpstr>Accidental discovery</vt:lpstr>
      <vt:lpstr>PowerPoint Presentation</vt:lpstr>
      <vt:lpstr>Future work</vt:lpstr>
      <vt:lpstr>The end </vt:lpstr>
      <vt:lpstr>Old slides continue from here</vt:lpstr>
      <vt:lpstr>PowerPoint Presentation</vt:lpstr>
      <vt:lpstr>Objective </vt:lpstr>
      <vt:lpstr>What we know</vt:lpstr>
      <vt:lpstr>Pipeline</vt:lpstr>
      <vt:lpstr>PowerPoint Presentation</vt:lpstr>
      <vt:lpstr>Methodology</vt:lpstr>
      <vt:lpstr>PowerPoint Presentation</vt:lpstr>
      <vt:lpstr>Current step : Literature review</vt:lpstr>
      <vt:lpstr>Literature review search strings</vt:lpstr>
      <vt:lpstr>Literature review papers</vt:lpstr>
      <vt:lpstr>PowerPoint Presentation</vt:lpstr>
      <vt:lpstr>Literature review : Dimensionality reduction</vt:lpstr>
      <vt:lpstr>Dimensionality reduction types overview</vt:lpstr>
      <vt:lpstr>Dimensionality reduction types overview</vt:lpstr>
      <vt:lpstr>Dimensionality reduction types overview</vt:lpstr>
      <vt:lpstr>Dimensionality reduction types overview</vt:lpstr>
      <vt:lpstr>Dimensionality reduction types overview</vt:lpstr>
      <vt:lpstr>PowerPoint Presentation</vt:lpstr>
      <vt:lpstr>Literature review : Feature extractors</vt:lpstr>
      <vt:lpstr>Literature review : Feature extractors</vt:lpstr>
      <vt:lpstr>Literature review : Feature extractors</vt:lpstr>
      <vt:lpstr>Novel feature extraction/visualization ideas</vt:lpstr>
      <vt:lpstr>PowerPoint Presentation</vt:lpstr>
      <vt:lpstr>Literature review : Clustering algortihms</vt:lpstr>
      <vt:lpstr>Literature review : Clustering algortihms</vt:lpstr>
      <vt:lpstr>Effects occuring in feature space</vt:lpstr>
      <vt:lpstr>Future work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Rink</dc:creator>
  <cp:lastModifiedBy>FIXED-TERM Handrale Aditya Vasant (CR/APT4)</cp:lastModifiedBy>
  <cp:revision>341</cp:revision>
  <dcterms:created xsi:type="dcterms:W3CDTF">2019-10-23T10:10:41Z</dcterms:created>
  <dcterms:modified xsi:type="dcterms:W3CDTF">2023-10-12T20:30:21Z</dcterms:modified>
</cp:coreProperties>
</file>